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1" r:id="rId2"/>
    <p:sldId id="256" r:id="rId3"/>
    <p:sldId id="257" r:id="rId4"/>
    <p:sldId id="287" r:id="rId5"/>
    <p:sldId id="258" r:id="rId6"/>
    <p:sldId id="259" r:id="rId7"/>
    <p:sldId id="286" r:id="rId8"/>
    <p:sldId id="260" r:id="rId9"/>
    <p:sldId id="288" r:id="rId10"/>
    <p:sldId id="289" r:id="rId11"/>
    <p:sldId id="261" r:id="rId12"/>
    <p:sldId id="290" r:id="rId13"/>
    <p:sldId id="262" r:id="rId14"/>
    <p:sldId id="263" r:id="rId15"/>
    <p:sldId id="264" r:id="rId16"/>
    <p:sldId id="266" r:id="rId17"/>
    <p:sldId id="267" r:id="rId18"/>
    <p:sldId id="270" r:id="rId19"/>
    <p:sldId id="271" r:id="rId20"/>
    <p:sldId id="294" r:id="rId21"/>
    <p:sldId id="295" r:id="rId22"/>
    <p:sldId id="296" r:id="rId23"/>
    <p:sldId id="297" r:id="rId24"/>
    <p:sldId id="299" r:id="rId25"/>
    <p:sldId id="298" r:id="rId26"/>
    <p:sldId id="300" r:id="rId27"/>
    <p:sldId id="302" r:id="rId28"/>
    <p:sldId id="314" r:id="rId29"/>
    <p:sldId id="301" r:id="rId30"/>
    <p:sldId id="306" r:id="rId31"/>
    <p:sldId id="303" r:id="rId32"/>
    <p:sldId id="315" r:id="rId33"/>
    <p:sldId id="316" r:id="rId34"/>
    <p:sldId id="313" r:id="rId35"/>
    <p:sldId id="317" r:id="rId36"/>
    <p:sldId id="318" r:id="rId37"/>
    <p:sldId id="319" r:id="rId38"/>
    <p:sldId id="320" r:id="rId39"/>
    <p:sldId id="321" r:id="rId40"/>
    <p:sldId id="322" r:id="rId41"/>
    <p:sldId id="323" r:id="rId42"/>
    <p:sldId id="304" r:id="rId43"/>
    <p:sldId id="305" r:id="rId44"/>
    <p:sldId id="307" r:id="rId45"/>
    <p:sldId id="308" r:id="rId46"/>
    <p:sldId id="309" r:id="rId47"/>
    <p:sldId id="310" r:id="rId48"/>
    <p:sldId id="311" r:id="rId49"/>
    <p:sldId id="312" r:id="rId50"/>
    <p:sldId id="324" r:id="rId51"/>
    <p:sldId id="325" r:id="rId52"/>
    <p:sldId id="326" r:id="rId53"/>
    <p:sldId id="327" r:id="rId54"/>
    <p:sldId id="328" r:id="rId55"/>
    <p:sldId id="329" r:id="rId56"/>
    <p:sldId id="330" r:id="rId57"/>
    <p:sldId id="331" r:id="rId58"/>
    <p:sldId id="332" r:id="rId59"/>
    <p:sldId id="333" r:id="rId60"/>
    <p:sldId id="334" r:id="rId61"/>
    <p:sldId id="335" r:id="rId62"/>
    <p:sldId id="337" r:id="rId63"/>
    <p:sldId id="274" r:id="rId64"/>
    <p:sldId id="276" r:id="rId65"/>
    <p:sldId id="293" r:id="rId66"/>
    <p:sldId id="292" r:id="rId67"/>
  </p:sldIdLst>
  <p:sldSz cx="12192000" cy="6858000"/>
  <p:notesSz cx="6858000" cy="9144000"/>
  <p:custDataLst>
    <p:tags r:id="rId68"/>
  </p:custDataLst>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QUIPO " initials="D" lastIdx="0" clrIdx="0">
    <p:extLst>
      <p:ext uri="{19B8F6BF-5375-455C-9EA6-DF929625EA0E}">
        <p15:presenceInfo xmlns:p15="http://schemas.microsoft.com/office/powerpoint/2012/main" userId="4d2d4698079c9fb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40" autoAdjust="0"/>
    <p:restoredTop sz="94660"/>
  </p:normalViewPr>
  <p:slideViewPr>
    <p:cSldViewPr snapToGrid="0">
      <p:cViewPr varScale="1">
        <p:scale>
          <a:sx n="73" d="100"/>
          <a:sy n="73" d="100"/>
        </p:scale>
        <p:origin x="534" y="66"/>
      </p:cViewPr>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gs" Target="tags/tag1.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CBE4BB-EA7E-46E0-9FF7-B20926D8273A}" type="doc">
      <dgm:prSet loTypeId="urn:microsoft.com/office/officeart/2008/layout/PictureStrips" loCatId="list" qsTypeId="urn:microsoft.com/office/officeart/2005/8/quickstyle/simple1" qsCatId="simple" csTypeId="urn:microsoft.com/office/officeart/2005/8/colors/accent1_2" csCatId="accent1" phldr="0"/>
      <dgm:spPr/>
      <dgm:t>
        <a:bodyPr/>
        <a:lstStyle/>
        <a:p>
          <a:endParaRPr lang="es-ES"/>
        </a:p>
      </dgm:t>
    </dgm:pt>
    <dgm:pt modelId="{BDCD4247-4DD8-4C3E-B5F1-87E52164B22E}" type="pres">
      <dgm:prSet presAssocID="{FCCBE4BB-EA7E-46E0-9FF7-B20926D8273A}" presName="Name0" presStyleCnt="0">
        <dgm:presLayoutVars>
          <dgm:dir/>
          <dgm:resizeHandles val="exact"/>
        </dgm:presLayoutVars>
      </dgm:prSet>
      <dgm:spPr/>
      <dgm:t>
        <a:bodyPr/>
        <a:lstStyle/>
        <a:p>
          <a:endParaRPr lang="es-ES"/>
        </a:p>
      </dgm:t>
    </dgm:pt>
  </dgm:ptLst>
  <dgm:cxnLst>
    <dgm:cxn modelId="{D420F1F7-E53C-46B3-92FD-C66E0DDF578B}" type="presOf" srcId="{FCCBE4BB-EA7E-46E0-9FF7-B20926D8273A}" destId="{BDCD4247-4DD8-4C3E-B5F1-87E52164B22E}" srcOrd="0" destOrd="0" presId="urn:microsoft.com/office/officeart/2008/layout/PictureStrips"/>
  </dgm:cxnLst>
  <dgm:bg/>
  <dgm:whole/>
  <dgm:extLst>
    <a:ext uri="http://schemas.microsoft.com/office/drawing/2008/diagram">
      <dsp:dataModelExt xmlns:dsp="http://schemas.microsoft.com/office/drawing/2008/diagram" relId="rId7" minVer="http://schemas.openxmlformats.org/drawingml/2006/main"/>
    </a:ext>
  </dgm:extLst>
</dgm:dataModel>
</file>

<file path=ppt/diagrams/data2.xml><?xml version="1.0" encoding="utf-8"?>
<dgm:dataModel xmlns:dgm="http://schemas.openxmlformats.org/drawingml/2006/diagram" xmlns:a="http://schemas.openxmlformats.org/drawingml/2006/main">
  <dgm:ptLst>
    <dgm:pt modelId="{E4E50729-A5B4-4BC5-8B27-F72F81138170}"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s-ES"/>
        </a:p>
      </dgm:t>
    </dgm:pt>
    <dgm:pt modelId="{F724730F-C649-451F-9A24-AB17B6B0B90B}" type="parTrans" cxnId="{B282C0AB-C788-4E47-B4EF-9A6D6FBBEB52}">
      <dgm:prSet/>
      <dgm:spPr/>
      <dgm:t>
        <a:bodyPr/>
        <a:lstStyle/>
        <a:p>
          <a:endParaRPr lang="es-ES"/>
        </a:p>
      </dgm:t>
    </dgm:pt>
    <dgm:pt modelId="{2AEE1FD3-15DA-4AE4-A1A6-565898490BEE}">
      <dgm:prSet phldrT="[Texto]"/>
      <dgm:spPr/>
      <dgm:t>
        <a:bodyPr/>
        <a:lstStyle/>
        <a:p>
          <a:endParaRPr lang="es-ES"/>
        </a:p>
      </dgm:t>
    </dgm:pt>
    <dgm:pt modelId="{5827FF3D-CD02-4BBE-B609-7F556CED0834}" type="parTrans" cxnId="{C0F784DF-DEF5-431F-A28D-7812D63E86B9}">
      <dgm:prSet/>
      <dgm:spPr/>
      <dgm:t>
        <a:bodyPr/>
        <a:lstStyle/>
        <a:p>
          <a:endParaRPr lang="es-ES"/>
        </a:p>
      </dgm:t>
    </dgm:pt>
    <dgm:pt modelId="{2AD6685E-6BB4-4707-8487-5251017920C1}">
      <dgm:prSet phldrT="[Texto]"/>
      <dgm:spPr>
        <a:solidFill>
          <a:schemeClr val="accent6">
            <a:lumMod val="40000"/>
            <a:lumOff val="60000"/>
            <a:alpha val="90000"/>
          </a:schemeClr>
        </a:solidFill>
      </dgm:spPr>
      <dgm:t>
        <a:bodyPr/>
        <a:lstStyle/>
        <a:p>
          <a:r>
            <a:rPr lang="es-ES" smtClean="0"/>
            <a:t>Ley General de Desarrollo Social</a:t>
          </a:r>
          <a:endParaRPr lang="es-ES"/>
        </a:p>
      </dgm:t>
    </dgm:pt>
    <dgm:pt modelId="{22104DE4-496E-436A-8B3C-2C02E26A0A47}" type="sibTrans" cxnId="{C0F784DF-DEF5-431F-A28D-7812D63E86B9}">
      <dgm:prSet/>
      <dgm:spPr/>
      <dgm:t>
        <a:bodyPr/>
        <a:lstStyle/>
        <a:p>
          <a:endParaRPr lang="es-ES"/>
        </a:p>
      </dgm:t>
    </dgm:pt>
    <dgm:pt modelId="{FC6ABE22-DB18-4584-8D67-58E6FBC23E0F}" type="parTrans" cxnId="{D24ECBEA-5D52-41C4-A4A0-B9E57EEA6240}">
      <dgm:prSet/>
      <dgm:spPr/>
      <dgm:t>
        <a:bodyPr/>
        <a:lstStyle/>
        <a:p>
          <a:endParaRPr lang="es-ES"/>
        </a:p>
      </dgm:t>
    </dgm:pt>
    <dgm:pt modelId="{C6892307-4A4B-47FF-977D-34A0B837B002}">
      <dgm:prSet phldrT="[Texto]"/>
      <dgm:spPr>
        <a:solidFill>
          <a:schemeClr val="accent6">
            <a:lumMod val="40000"/>
            <a:lumOff val="60000"/>
            <a:alpha val="90000"/>
          </a:schemeClr>
        </a:solidFill>
      </dgm:spPr>
      <dgm:t>
        <a:bodyPr/>
        <a:lstStyle/>
        <a:p>
          <a:r>
            <a:rPr lang="es-ES" smtClean="0"/>
            <a:t>Reglamento de la Ley General de Desarrollo Social</a:t>
          </a:r>
          <a:endParaRPr lang="es-ES"/>
        </a:p>
      </dgm:t>
    </dgm:pt>
    <dgm:pt modelId="{8B98CE03-570F-462F-B72F-6C6B2D03357C}" type="sibTrans" cxnId="{D24ECBEA-5D52-41C4-A4A0-B9E57EEA6240}">
      <dgm:prSet/>
      <dgm:spPr/>
      <dgm:t>
        <a:bodyPr/>
        <a:lstStyle/>
        <a:p>
          <a:endParaRPr lang="es-ES"/>
        </a:p>
      </dgm:t>
    </dgm:pt>
    <dgm:pt modelId="{90B182C5-8FB0-4E91-BE8C-37A18D0018C9}" type="sibTrans" cxnId="{B282C0AB-C788-4E47-B4EF-9A6D6FBBEB52}">
      <dgm:prSet/>
      <dgm:spPr/>
      <dgm:t>
        <a:bodyPr/>
        <a:lstStyle/>
        <a:p>
          <a:endParaRPr lang="es-ES"/>
        </a:p>
      </dgm:t>
    </dgm:pt>
    <dgm:pt modelId="{B43CF36C-8112-4C17-9CCA-D8DD64E54109}" type="parTrans" cxnId="{9FA3F1F7-1BF3-46C3-88E5-4BEAFAA23A5E}">
      <dgm:prSet/>
      <dgm:spPr/>
      <dgm:t>
        <a:bodyPr/>
        <a:lstStyle/>
        <a:p>
          <a:endParaRPr lang="es-ES"/>
        </a:p>
      </dgm:t>
    </dgm:pt>
    <dgm:pt modelId="{539FFD3D-79B3-48D7-8399-70953EEB5C0F}">
      <dgm:prSet phldrT="[Texto]"/>
      <dgm:spPr/>
      <dgm:t>
        <a:bodyPr/>
        <a:lstStyle/>
        <a:p>
          <a:endParaRPr lang="es-ES"/>
        </a:p>
      </dgm:t>
    </dgm:pt>
    <dgm:pt modelId="{7FAD4F9C-B40E-4C9C-8B0D-F767243C0A25}" type="parTrans" cxnId="{C2A0536C-149F-4F17-94F2-E9B4AE6CEB0B}">
      <dgm:prSet/>
      <dgm:spPr/>
      <dgm:t>
        <a:bodyPr/>
        <a:lstStyle/>
        <a:p>
          <a:endParaRPr lang="es-ES"/>
        </a:p>
      </dgm:t>
    </dgm:pt>
    <dgm:pt modelId="{F97DA5C1-38AE-47C6-833E-6DA89101B0B9}">
      <dgm:prSet phldrT="[Texto]"/>
      <dgm:spPr>
        <a:solidFill>
          <a:schemeClr val="accent2">
            <a:lumMod val="40000"/>
            <a:lumOff val="60000"/>
            <a:alpha val="90000"/>
          </a:schemeClr>
        </a:solidFill>
      </dgm:spPr>
      <dgm:t>
        <a:bodyPr/>
        <a:lstStyle/>
        <a:p>
          <a:r>
            <a:rPr lang="es-ES" smtClean="0"/>
            <a:t>Reglamento Interior de la Secretaria de la Función Publica</a:t>
          </a:r>
          <a:endParaRPr lang="es-ES"/>
        </a:p>
      </dgm:t>
    </dgm:pt>
    <dgm:pt modelId="{06F24582-EFFD-42BB-9A6C-378FCCCFA90A}" type="sibTrans" cxnId="{C2A0536C-149F-4F17-94F2-E9B4AE6CEB0B}">
      <dgm:prSet/>
      <dgm:spPr/>
      <dgm:t>
        <a:bodyPr/>
        <a:lstStyle/>
        <a:p>
          <a:endParaRPr lang="es-ES"/>
        </a:p>
      </dgm:t>
    </dgm:pt>
    <dgm:pt modelId="{753890C1-BF37-4E77-83C7-FCB72D5EE540}" type="sibTrans" cxnId="{9FA3F1F7-1BF3-46C3-88E5-4BEAFAA23A5E}">
      <dgm:prSet/>
      <dgm:spPr/>
      <dgm:t>
        <a:bodyPr/>
        <a:lstStyle/>
        <a:p>
          <a:endParaRPr lang="es-ES"/>
        </a:p>
      </dgm:t>
    </dgm:pt>
    <dgm:pt modelId="{192C395A-11E9-4C16-936E-CDB48D752338}" type="parTrans" cxnId="{0D692D81-4786-48C9-95F8-EC9F7BED0A72}">
      <dgm:prSet/>
      <dgm:spPr/>
      <dgm:t>
        <a:bodyPr/>
        <a:lstStyle/>
        <a:p>
          <a:endParaRPr lang="es-ES"/>
        </a:p>
      </dgm:t>
    </dgm:pt>
    <dgm:pt modelId="{3F27379E-B14E-475C-8BD6-21FC95E13882}">
      <dgm:prSet phldrT="[Texto]"/>
      <dgm:spPr/>
      <dgm:t>
        <a:bodyPr/>
        <a:lstStyle/>
        <a:p>
          <a:endParaRPr lang="es-ES"/>
        </a:p>
      </dgm:t>
    </dgm:pt>
    <dgm:pt modelId="{DDFF070B-221E-4F84-9426-638BE9E556BC}" type="parTrans" cxnId="{BBB17D05-3694-4473-96F6-440EF39BF168}">
      <dgm:prSet/>
      <dgm:spPr/>
      <dgm:t>
        <a:bodyPr/>
        <a:lstStyle/>
        <a:p>
          <a:endParaRPr lang="es-ES"/>
        </a:p>
      </dgm:t>
    </dgm:pt>
    <dgm:pt modelId="{1643B86B-D709-42CC-ACA3-E5B6908B4481}">
      <dgm:prSet phldrT="[Texto]"/>
      <dgm:spPr>
        <a:solidFill>
          <a:schemeClr val="accent3">
            <a:lumMod val="40000"/>
            <a:lumOff val="60000"/>
            <a:alpha val="90000"/>
          </a:schemeClr>
        </a:solidFill>
      </dgm:spPr>
      <dgm:t>
        <a:bodyPr/>
        <a:lstStyle/>
        <a:p>
          <a:r>
            <a:rPr lang="es-MX" smtClean="0"/>
            <a:t>Lineamientos para la promoción y operación de la Contraloría Social en los programas federales de desarrollo social</a:t>
          </a:r>
          <a:endParaRPr lang="es-ES"/>
        </a:p>
      </dgm:t>
    </dgm:pt>
    <dgm:pt modelId="{18A78814-10AE-4230-9244-0DCD29421658}" type="sibTrans" cxnId="{BBB17D05-3694-4473-96F6-440EF39BF168}">
      <dgm:prSet/>
      <dgm:spPr/>
      <dgm:t>
        <a:bodyPr/>
        <a:lstStyle/>
        <a:p>
          <a:endParaRPr lang="es-ES"/>
        </a:p>
      </dgm:t>
    </dgm:pt>
    <dgm:pt modelId="{4D12CD7E-9D54-4FBF-B4F6-0644E1D3B00B}" type="sibTrans" cxnId="{0D692D81-4786-48C9-95F8-EC9F7BED0A72}">
      <dgm:prSet/>
      <dgm:spPr/>
      <dgm:t>
        <a:bodyPr/>
        <a:lstStyle/>
        <a:p>
          <a:endParaRPr lang="es-ES"/>
        </a:p>
      </dgm:t>
    </dgm:pt>
    <dgm:pt modelId="{A0435058-D8BD-4F11-BD1F-EE506470C2EF}" type="pres">
      <dgm:prSet presAssocID="{E4E50729-A5B4-4BC5-8B27-F72F81138170}" presName="linearFlow" presStyleCnt="0">
        <dgm:presLayoutVars>
          <dgm:dir/>
          <dgm:animLvl val="lvl"/>
          <dgm:resizeHandles val="exact"/>
        </dgm:presLayoutVars>
      </dgm:prSet>
      <dgm:spPr/>
      <dgm:t>
        <a:bodyPr/>
        <a:lstStyle/>
        <a:p>
          <a:endParaRPr lang="es-ES"/>
        </a:p>
      </dgm:t>
    </dgm:pt>
    <dgm:pt modelId="{5CCCBAB1-5532-4D7A-983D-E4D20A16EF38}" type="pres">
      <dgm:prSet presAssocID="{2AEE1FD3-15DA-4AE4-A1A6-565898490BEE}" presName="composite" presStyleCnt="0"/>
      <dgm:spPr/>
      <dgm:t>
        <a:bodyPr/>
        <a:lstStyle/>
        <a:p>
          <a:endParaRPr/>
        </a:p>
      </dgm:t>
    </dgm:pt>
    <dgm:pt modelId="{2F38A204-DF99-41C3-B4DD-6B0CBF4CBBDB}" type="pres">
      <dgm:prSet presAssocID="{2AEE1FD3-15DA-4AE4-A1A6-565898490BEE}" presName="parentText" presStyleLbl="alignNode1" presStyleIdx="0" presStyleCnt="3">
        <dgm:presLayoutVars>
          <dgm:chMax val="1"/>
          <dgm:bulletEnabled val="1"/>
        </dgm:presLayoutVars>
      </dgm:prSet>
      <dgm:spPr/>
      <dgm:t>
        <a:bodyPr/>
        <a:lstStyle/>
        <a:p>
          <a:endParaRPr lang="es-ES"/>
        </a:p>
      </dgm:t>
    </dgm:pt>
    <dgm:pt modelId="{9A4DB9B9-03DC-4218-BB3F-1C21FB769AB2}" type="pres">
      <dgm:prSet presAssocID="{2AEE1FD3-15DA-4AE4-A1A6-565898490BEE}" presName="descendantText" presStyleLbl="alignAcc1" presStyleIdx="0" presStyleCnt="3">
        <dgm:presLayoutVars>
          <dgm:bulletEnabled val="1"/>
        </dgm:presLayoutVars>
      </dgm:prSet>
      <dgm:spPr/>
      <dgm:t>
        <a:bodyPr/>
        <a:lstStyle/>
        <a:p>
          <a:endParaRPr lang="es-ES"/>
        </a:p>
      </dgm:t>
    </dgm:pt>
    <dgm:pt modelId="{6830D0B2-5A17-4588-8449-2601AA7522FB}" type="pres">
      <dgm:prSet presAssocID="{90B182C5-8FB0-4E91-BE8C-37A18D0018C9}" presName="sp" presStyleCnt="0"/>
      <dgm:spPr/>
      <dgm:t>
        <a:bodyPr/>
        <a:lstStyle/>
        <a:p>
          <a:endParaRPr/>
        </a:p>
      </dgm:t>
    </dgm:pt>
    <dgm:pt modelId="{6229AC37-6143-41AC-93D0-1905D5FA151C}" type="pres">
      <dgm:prSet presAssocID="{539FFD3D-79B3-48D7-8399-70953EEB5C0F}" presName="composite" presStyleCnt="0"/>
      <dgm:spPr/>
      <dgm:t>
        <a:bodyPr/>
        <a:lstStyle/>
        <a:p>
          <a:endParaRPr/>
        </a:p>
      </dgm:t>
    </dgm:pt>
    <dgm:pt modelId="{3304A50D-4FF5-4D96-B61A-3B036A4EDF3B}" type="pres">
      <dgm:prSet presAssocID="{539FFD3D-79B3-48D7-8399-70953EEB5C0F}" presName="parentText" presStyleLbl="alignNode1" presStyleIdx="1" presStyleCnt="3">
        <dgm:presLayoutVars>
          <dgm:chMax val="1"/>
          <dgm:bulletEnabled val="1"/>
        </dgm:presLayoutVars>
      </dgm:prSet>
      <dgm:spPr/>
      <dgm:t>
        <a:bodyPr/>
        <a:lstStyle/>
        <a:p>
          <a:endParaRPr lang="es-ES"/>
        </a:p>
      </dgm:t>
    </dgm:pt>
    <dgm:pt modelId="{CB6AD2C0-F46F-4112-AA92-B0A6EE48B6BD}" type="pres">
      <dgm:prSet presAssocID="{539FFD3D-79B3-48D7-8399-70953EEB5C0F}" presName="descendantText" presStyleLbl="alignAcc1" presStyleIdx="1" presStyleCnt="3">
        <dgm:presLayoutVars>
          <dgm:bulletEnabled val="1"/>
        </dgm:presLayoutVars>
      </dgm:prSet>
      <dgm:spPr/>
      <dgm:t>
        <a:bodyPr/>
        <a:lstStyle/>
        <a:p>
          <a:endParaRPr lang="es-ES"/>
        </a:p>
      </dgm:t>
    </dgm:pt>
    <dgm:pt modelId="{6CFAC62D-B7CB-4FCE-8E36-53731F3A5065}" type="pres">
      <dgm:prSet presAssocID="{753890C1-BF37-4E77-83C7-FCB72D5EE540}" presName="sp" presStyleCnt="0"/>
      <dgm:spPr/>
      <dgm:t>
        <a:bodyPr/>
        <a:lstStyle/>
        <a:p>
          <a:endParaRPr/>
        </a:p>
      </dgm:t>
    </dgm:pt>
    <dgm:pt modelId="{B8F1033B-F997-46AE-8C26-166519AB82E0}" type="pres">
      <dgm:prSet presAssocID="{3F27379E-B14E-475C-8BD6-21FC95E13882}" presName="composite" presStyleCnt="0"/>
      <dgm:spPr/>
      <dgm:t>
        <a:bodyPr/>
        <a:lstStyle/>
        <a:p>
          <a:endParaRPr/>
        </a:p>
      </dgm:t>
    </dgm:pt>
    <dgm:pt modelId="{0B02923E-375D-4A53-8657-FC48708B9C78}" type="pres">
      <dgm:prSet presAssocID="{3F27379E-B14E-475C-8BD6-21FC95E13882}" presName="parentText" presStyleLbl="alignNode1" presStyleIdx="2" presStyleCnt="3">
        <dgm:presLayoutVars>
          <dgm:chMax val="1"/>
          <dgm:bulletEnabled val="1"/>
        </dgm:presLayoutVars>
      </dgm:prSet>
      <dgm:spPr/>
      <dgm:t>
        <a:bodyPr/>
        <a:lstStyle/>
        <a:p>
          <a:endParaRPr lang="es-ES"/>
        </a:p>
      </dgm:t>
    </dgm:pt>
    <dgm:pt modelId="{DAAAA6CC-F6E2-4554-92C4-6AB425025EE5}" type="pres">
      <dgm:prSet presAssocID="{3F27379E-B14E-475C-8BD6-21FC95E13882}" presName="descendantText" presStyleLbl="alignAcc1" presStyleIdx="2" presStyleCnt="3">
        <dgm:presLayoutVars>
          <dgm:bulletEnabled val="1"/>
        </dgm:presLayoutVars>
      </dgm:prSet>
      <dgm:spPr/>
      <dgm:t>
        <a:bodyPr/>
        <a:lstStyle/>
        <a:p>
          <a:endParaRPr lang="es-ES"/>
        </a:p>
      </dgm:t>
    </dgm:pt>
  </dgm:ptLst>
  <dgm:cxnLst>
    <dgm:cxn modelId="{98B0F050-FEE5-4655-841F-2414B550B5CB}" type="presOf" srcId="{C6892307-4A4B-47FF-977D-34A0B837B002}" destId="{9A4DB9B9-03DC-4218-BB3F-1C21FB769AB2}" srcOrd="0" destOrd="1" presId="urn:microsoft.com/office/officeart/2005/8/layout/chevron2"/>
    <dgm:cxn modelId="{C2A0536C-149F-4F17-94F2-E9B4AE6CEB0B}" srcId="{539FFD3D-79B3-48D7-8399-70953EEB5C0F}" destId="{F97DA5C1-38AE-47C6-833E-6DA89101B0B9}" srcOrd="0" destOrd="0" parTransId="{7FAD4F9C-B40E-4C9C-8B0D-F767243C0A25}" sibTransId="{06F24582-EFFD-42BB-9A6C-378FCCCFA90A}"/>
    <dgm:cxn modelId="{A6584376-378F-47F3-8C7E-58E7AE1C2E4D}" type="presOf" srcId="{2AD6685E-6BB4-4707-8487-5251017920C1}" destId="{9A4DB9B9-03DC-4218-BB3F-1C21FB769AB2}" srcOrd="0" destOrd="0" presId="urn:microsoft.com/office/officeart/2005/8/layout/chevron2"/>
    <dgm:cxn modelId="{6CFA7374-FFA0-4DEC-8D8D-F13CE587E3FD}" type="presOf" srcId="{F97DA5C1-38AE-47C6-833E-6DA89101B0B9}" destId="{CB6AD2C0-F46F-4112-AA92-B0A6EE48B6BD}" srcOrd="0" destOrd="0" presId="urn:microsoft.com/office/officeart/2005/8/layout/chevron2"/>
    <dgm:cxn modelId="{BBB17D05-3694-4473-96F6-440EF39BF168}" srcId="{3F27379E-B14E-475C-8BD6-21FC95E13882}" destId="{1643B86B-D709-42CC-ACA3-E5B6908B4481}" srcOrd="0" destOrd="0" parTransId="{DDFF070B-221E-4F84-9426-638BE9E556BC}" sibTransId="{18A78814-10AE-4230-9244-0DCD29421658}"/>
    <dgm:cxn modelId="{D1A364CC-EE68-4B44-8840-0AFEC9841142}" type="presOf" srcId="{539FFD3D-79B3-48D7-8399-70953EEB5C0F}" destId="{3304A50D-4FF5-4D96-B61A-3B036A4EDF3B}" srcOrd="0" destOrd="0" presId="urn:microsoft.com/office/officeart/2005/8/layout/chevron2"/>
    <dgm:cxn modelId="{C0F784DF-DEF5-431F-A28D-7812D63E86B9}" srcId="{2AEE1FD3-15DA-4AE4-A1A6-565898490BEE}" destId="{2AD6685E-6BB4-4707-8487-5251017920C1}" srcOrd="0" destOrd="0" parTransId="{5827FF3D-CD02-4BBE-B609-7F556CED0834}" sibTransId="{22104DE4-496E-436A-8B3C-2C02E26A0A47}"/>
    <dgm:cxn modelId="{8211AA81-0FA0-457F-8DC0-6BCE63C5F2C0}" type="presOf" srcId="{E4E50729-A5B4-4BC5-8B27-F72F81138170}" destId="{A0435058-D8BD-4F11-BD1F-EE506470C2EF}" srcOrd="0" destOrd="0" presId="urn:microsoft.com/office/officeart/2005/8/layout/chevron2"/>
    <dgm:cxn modelId="{0D692D81-4786-48C9-95F8-EC9F7BED0A72}" srcId="{E4E50729-A5B4-4BC5-8B27-F72F81138170}" destId="{3F27379E-B14E-475C-8BD6-21FC95E13882}" srcOrd="2" destOrd="0" parTransId="{192C395A-11E9-4C16-936E-CDB48D752338}" sibTransId="{4D12CD7E-9D54-4FBF-B4F6-0644E1D3B00B}"/>
    <dgm:cxn modelId="{D24ECBEA-5D52-41C4-A4A0-B9E57EEA6240}" srcId="{2AEE1FD3-15DA-4AE4-A1A6-565898490BEE}" destId="{C6892307-4A4B-47FF-977D-34A0B837B002}" srcOrd="1" destOrd="0" parTransId="{FC6ABE22-DB18-4584-8D67-58E6FBC23E0F}" sibTransId="{8B98CE03-570F-462F-B72F-6C6B2D03357C}"/>
    <dgm:cxn modelId="{A02677C5-2990-4F41-B109-7D5065A09137}" type="presOf" srcId="{1643B86B-D709-42CC-ACA3-E5B6908B4481}" destId="{DAAAA6CC-F6E2-4554-92C4-6AB425025EE5}" srcOrd="0" destOrd="0" presId="urn:microsoft.com/office/officeart/2005/8/layout/chevron2"/>
    <dgm:cxn modelId="{00C9AB59-BE9D-4204-8E47-AB04A3CC297A}" type="presOf" srcId="{3F27379E-B14E-475C-8BD6-21FC95E13882}" destId="{0B02923E-375D-4A53-8657-FC48708B9C78}" srcOrd="0" destOrd="0" presId="urn:microsoft.com/office/officeart/2005/8/layout/chevron2"/>
    <dgm:cxn modelId="{9FA3F1F7-1BF3-46C3-88E5-4BEAFAA23A5E}" srcId="{E4E50729-A5B4-4BC5-8B27-F72F81138170}" destId="{539FFD3D-79B3-48D7-8399-70953EEB5C0F}" srcOrd="1" destOrd="0" parTransId="{B43CF36C-8112-4C17-9CCA-D8DD64E54109}" sibTransId="{753890C1-BF37-4E77-83C7-FCB72D5EE540}"/>
    <dgm:cxn modelId="{B282C0AB-C788-4E47-B4EF-9A6D6FBBEB52}" srcId="{E4E50729-A5B4-4BC5-8B27-F72F81138170}" destId="{2AEE1FD3-15DA-4AE4-A1A6-565898490BEE}" srcOrd="0" destOrd="0" parTransId="{F724730F-C649-451F-9A24-AB17B6B0B90B}" sibTransId="{90B182C5-8FB0-4E91-BE8C-37A18D0018C9}"/>
    <dgm:cxn modelId="{E518FB28-04DC-4011-B60F-181CD77803A3}" type="presOf" srcId="{2AEE1FD3-15DA-4AE4-A1A6-565898490BEE}" destId="{2F38A204-DF99-41C3-B4DD-6B0CBF4CBBDB}" srcOrd="0" destOrd="0" presId="urn:microsoft.com/office/officeart/2005/8/layout/chevron2"/>
    <dgm:cxn modelId="{711B99AC-E25B-46CF-8DA6-117CD6C213B9}" type="presParOf" srcId="{A0435058-D8BD-4F11-BD1F-EE506470C2EF}" destId="{5CCCBAB1-5532-4D7A-983D-E4D20A16EF38}" srcOrd="0" destOrd="0" presId="urn:microsoft.com/office/officeart/2005/8/layout/chevron2"/>
    <dgm:cxn modelId="{28BB958D-A429-4C3E-8C4F-E1A343C60E6A}" type="presParOf" srcId="{5CCCBAB1-5532-4D7A-983D-E4D20A16EF38}" destId="{2F38A204-DF99-41C3-B4DD-6B0CBF4CBBDB}" srcOrd="0" destOrd="0" presId="urn:microsoft.com/office/officeart/2005/8/layout/chevron2"/>
    <dgm:cxn modelId="{BA6BA5A9-C33E-456F-854F-59357DC91999}" type="presParOf" srcId="{5CCCBAB1-5532-4D7A-983D-E4D20A16EF38}" destId="{9A4DB9B9-03DC-4218-BB3F-1C21FB769AB2}" srcOrd="1" destOrd="0" presId="urn:microsoft.com/office/officeart/2005/8/layout/chevron2"/>
    <dgm:cxn modelId="{97C8365B-1664-4DE8-8394-594EB3891C97}" type="presParOf" srcId="{A0435058-D8BD-4F11-BD1F-EE506470C2EF}" destId="{6830D0B2-5A17-4588-8449-2601AA7522FB}" srcOrd="1" destOrd="0" presId="urn:microsoft.com/office/officeart/2005/8/layout/chevron2"/>
    <dgm:cxn modelId="{69F39806-CB99-4FDB-914E-DC4D36049E6A}" type="presParOf" srcId="{A0435058-D8BD-4F11-BD1F-EE506470C2EF}" destId="{6229AC37-6143-41AC-93D0-1905D5FA151C}" srcOrd="2" destOrd="0" presId="urn:microsoft.com/office/officeart/2005/8/layout/chevron2"/>
    <dgm:cxn modelId="{28A0F357-BF07-4409-885A-E204F0158B22}" type="presParOf" srcId="{6229AC37-6143-41AC-93D0-1905D5FA151C}" destId="{3304A50D-4FF5-4D96-B61A-3B036A4EDF3B}" srcOrd="0" destOrd="0" presId="urn:microsoft.com/office/officeart/2005/8/layout/chevron2"/>
    <dgm:cxn modelId="{BFD7446C-2179-4F46-BD34-1C95D15EECF3}" type="presParOf" srcId="{6229AC37-6143-41AC-93D0-1905D5FA151C}" destId="{CB6AD2C0-F46F-4112-AA92-B0A6EE48B6BD}" srcOrd="1" destOrd="0" presId="urn:microsoft.com/office/officeart/2005/8/layout/chevron2"/>
    <dgm:cxn modelId="{5B8B5447-8A40-4F59-A8B9-F28277757DD5}" type="presParOf" srcId="{A0435058-D8BD-4F11-BD1F-EE506470C2EF}" destId="{6CFAC62D-B7CB-4FCE-8E36-53731F3A5065}" srcOrd="3" destOrd="0" presId="urn:microsoft.com/office/officeart/2005/8/layout/chevron2"/>
    <dgm:cxn modelId="{DC4FCE56-02E3-44F6-A269-91B80664220E}" type="presParOf" srcId="{A0435058-D8BD-4F11-BD1F-EE506470C2EF}" destId="{B8F1033B-F997-46AE-8C26-166519AB82E0}" srcOrd="4" destOrd="0" presId="urn:microsoft.com/office/officeart/2005/8/layout/chevron2"/>
    <dgm:cxn modelId="{32D859AC-3714-4C61-9DDB-68C5A9C1E446}" type="presParOf" srcId="{B8F1033B-F997-46AE-8C26-166519AB82E0}" destId="{0B02923E-375D-4A53-8657-FC48708B9C78}" srcOrd="0" destOrd="0" presId="urn:microsoft.com/office/officeart/2005/8/layout/chevron2"/>
    <dgm:cxn modelId="{59ED0597-933F-4411-BDA6-DD5BB4D9A0E5}" type="presParOf" srcId="{B8F1033B-F997-46AE-8C26-166519AB82E0}" destId="{DAAAA6CC-F6E2-4554-92C4-6AB425025EE5}" srcOrd="1" destOrd="0" presId="urn:microsoft.com/office/officeart/2005/8/layout/chevron2"/>
  </dgm:cxnLst>
  <dgm:bg/>
  <dgm:whole/>
  <dgm:extLst>
    <a:ext uri="http://schemas.microsoft.com/office/drawing/2008/diagram">
      <dsp:dataModelExt xmlns:dsp="http://schemas.microsoft.com/office/drawing/2008/diagram" relId="rId12" minVer="http://schemas.openxmlformats.org/drawingml/2006/main"/>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38A204-DF99-41C3-B4DD-6B0CBF4CBBDB}">
      <dsp:nvSpPr>
        <dsp:cNvPr id="0" name=""/>
        <dsp:cNvSpPr/>
      </dsp:nvSpPr>
      <dsp:spPr>
        <a:xfrm rot="5400000">
          <a:off x="-192281" y="193406"/>
          <a:ext cx="1281877" cy="897313"/>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endParaRPr lang="es-ES" sz="2500" kern="1200"/>
        </a:p>
      </dsp:txBody>
      <dsp:txXfrm rot="-5400000">
        <a:off x="2" y="449781"/>
        <a:ext cx="897313" cy="384564"/>
      </dsp:txXfrm>
    </dsp:sp>
    <dsp:sp modelId="{9A4DB9B9-03DC-4218-BB3F-1C21FB769AB2}">
      <dsp:nvSpPr>
        <dsp:cNvPr id="0" name=""/>
        <dsp:cNvSpPr/>
      </dsp:nvSpPr>
      <dsp:spPr>
        <a:xfrm rot="5400000">
          <a:off x="4096046" y="-3197608"/>
          <a:ext cx="833220" cy="7230686"/>
        </a:xfrm>
        <a:prstGeom prst="round2SameRect">
          <a:avLst/>
        </a:prstGeom>
        <a:solidFill>
          <a:schemeClr val="accent6">
            <a:lumMod val="40000"/>
            <a:lumOff val="60000"/>
            <a:alpha val="90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s-ES" sz="2100" kern="1200" smtClean="0"/>
            <a:t>Ley General de Desarrollo Social</a:t>
          </a:r>
          <a:endParaRPr lang="es-ES" sz="2100" kern="1200"/>
        </a:p>
        <a:p>
          <a:pPr marL="228600" lvl="1" indent="-228600" algn="l" defTabSz="933450">
            <a:lnSpc>
              <a:spcPct val="90000"/>
            </a:lnSpc>
            <a:spcBef>
              <a:spcPct val="0"/>
            </a:spcBef>
            <a:spcAft>
              <a:spcPct val="15000"/>
            </a:spcAft>
            <a:buChar char="••"/>
          </a:pPr>
          <a:r>
            <a:rPr lang="es-ES" sz="2100" kern="1200" smtClean="0"/>
            <a:t>Reglamento de la Ley General de Desarrollo Social</a:t>
          </a:r>
          <a:endParaRPr lang="es-ES" sz="2100" kern="1200"/>
        </a:p>
      </dsp:txBody>
      <dsp:txXfrm rot="-5400000">
        <a:off x="897313" y="41799"/>
        <a:ext cx="7190012" cy="751872"/>
      </dsp:txXfrm>
    </dsp:sp>
    <dsp:sp modelId="{3304A50D-4FF5-4D96-B61A-3B036A4EDF3B}">
      <dsp:nvSpPr>
        <dsp:cNvPr id="0" name=""/>
        <dsp:cNvSpPr/>
      </dsp:nvSpPr>
      <dsp:spPr>
        <a:xfrm rot="5400000">
          <a:off x="-192281" y="1276234"/>
          <a:ext cx="1281877" cy="897313"/>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endParaRPr lang="es-ES" sz="2500" kern="1200"/>
        </a:p>
      </dsp:txBody>
      <dsp:txXfrm rot="-5400000">
        <a:off x="2" y="1532609"/>
        <a:ext cx="897313" cy="384564"/>
      </dsp:txXfrm>
    </dsp:sp>
    <dsp:sp modelId="{CB6AD2C0-F46F-4112-AA92-B0A6EE48B6BD}">
      <dsp:nvSpPr>
        <dsp:cNvPr id="0" name=""/>
        <dsp:cNvSpPr/>
      </dsp:nvSpPr>
      <dsp:spPr>
        <a:xfrm rot="5400000">
          <a:off x="4096046" y="-2114780"/>
          <a:ext cx="833220" cy="7230686"/>
        </a:xfrm>
        <a:prstGeom prst="round2SameRect">
          <a:avLst/>
        </a:prstGeom>
        <a:solidFill>
          <a:schemeClr val="accent2">
            <a:lumMod val="40000"/>
            <a:lumOff val="60000"/>
            <a:alpha val="90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s-ES" sz="2100" kern="1200" smtClean="0"/>
            <a:t>Reglamento Interior de la Secretaria de la Función Publica</a:t>
          </a:r>
          <a:endParaRPr lang="es-ES" sz="2100" kern="1200"/>
        </a:p>
      </dsp:txBody>
      <dsp:txXfrm rot="-5400000">
        <a:off x="897313" y="1124627"/>
        <a:ext cx="7190012" cy="751872"/>
      </dsp:txXfrm>
    </dsp:sp>
    <dsp:sp modelId="{0B02923E-375D-4A53-8657-FC48708B9C78}">
      <dsp:nvSpPr>
        <dsp:cNvPr id="0" name=""/>
        <dsp:cNvSpPr/>
      </dsp:nvSpPr>
      <dsp:spPr>
        <a:xfrm rot="5400000">
          <a:off x="-192281" y="2359061"/>
          <a:ext cx="1281877" cy="897313"/>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endParaRPr lang="es-ES" sz="2500" kern="1200"/>
        </a:p>
      </dsp:txBody>
      <dsp:txXfrm rot="-5400000">
        <a:off x="2" y="2615436"/>
        <a:ext cx="897313" cy="384564"/>
      </dsp:txXfrm>
    </dsp:sp>
    <dsp:sp modelId="{DAAAA6CC-F6E2-4554-92C4-6AB425025EE5}">
      <dsp:nvSpPr>
        <dsp:cNvPr id="0" name=""/>
        <dsp:cNvSpPr/>
      </dsp:nvSpPr>
      <dsp:spPr>
        <a:xfrm rot="5400000">
          <a:off x="4096046" y="-1031952"/>
          <a:ext cx="833220" cy="7230686"/>
        </a:xfrm>
        <a:prstGeom prst="round2SameRect">
          <a:avLst/>
        </a:prstGeom>
        <a:solidFill>
          <a:schemeClr val="accent3">
            <a:lumMod val="40000"/>
            <a:lumOff val="60000"/>
            <a:alpha val="90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s-MX" sz="2100" kern="1200" smtClean="0"/>
            <a:t>Lineamientos para la promoción y operación de la Contraloría Social en los programas federales de desarrollo social</a:t>
          </a:r>
          <a:endParaRPr lang="es-ES" sz="2100" kern="1200"/>
        </a:p>
      </dsp:txBody>
      <dsp:txXfrm rot="-5400000">
        <a:off x="897313" y="2207455"/>
        <a:ext cx="7190012" cy="751872"/>
      </dsp:txXfrm>
    </dsp:sp>
  </dsp:spTree>
</dsp:drawing>
</file>

<file path=ppt/diagrams/layout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s-MX"/>
          </a:p>
        </p:txBody>
      </p:sp>
      <p:sp>
        <p:nvSpPr>
          <p:cNvPr id="4" name="Marcador de fecha 3"/>
          <p:cNvSpPr>
            <a:spLocks noGrp="1"/>
          </p:cNvSpPr>
          <p:nvPr>
            <p:ph type="dt" sz="half" idx="10"/>
          </p:nvPr>
        </p:nvSpPr>
        <p:spPr/>
        <p:txBody>
          <a:bodyPr/>
          <a:lstStyle/>
          <a:p>
            <a:fld id="{EE249FD6-6433-4556-8E96-CE4D19FA0319}" type="datetimeFigureOut">
              <a:rPr lang="es-MX" smtClean="0"/>
              <a:t>29/01/2021</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6089DA18-C858-4B0F-96BC-1191A5C62BBA}" type="slidenum">
              <a:rPr lang="es-MX" smtClean="0"/>
              <a:t>‹Nº›</a:t>
            </a:fld>
            <a:endParaRPr lang="es-MX"/>
          </a:p>
        </p:txBody>
      </p:sp>
    </p:spTree>
    <p:extLst>
      <p:ext uri="{BB962C8B-B14F-4D97-AF65-F5344CB8AC3E}">
        <p14:creationId xmlns:p14="http://schemas.microsoft.com/office/powerpoint/2010/main" val="1141267754"/>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EE249FD6-6433-4556-8E96-CE4D19FA0319}" type="datetimeFigureOut">
              <a:rPr lang="es-MX" smtClean="0"/>
              <a:t>29/01/2021</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6089DA18-C858-4B0F-96BC-1191A5C62BBA}" type="slidenum">
              <a:rPr lang="es-MX" smtClean="0"/>
              <a:t>‹Nº›</a:t>
            </a:fld>
            <a:endParaRPr lang="es-MX"/>
          </a:p>
        </p:txBody>
      </p:sp>
    </p:spTree>
    <p:extLst>
      <p:ext uri="{BB962C8B-B14F-4D97-AF65-F5344CB8AC3E}">
        <p14:creationId xmlns:p14="http://schemas.microsoft.com/office/powerpoint/2010/main" val="1281289612"/>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EE249FD6-6433-4556-8E96-CE4D19FA0319}" type="datetimeFigureOut">
              <a:rPr lang="es-MX" smtClean="0"/>
              <a:t>29/01/2021</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6089DA18-C858-4B0F-96BC-1191A5C62BBA}" type="slidenum">
              <a:rPr lang="es-MX" smtClean="0"/>
              <a:t>‹Nº›</a:t>
            </a:fld>
            <a:endParaRPr lang="es-MX"/>
          </a:p>
        </p:txBody>
      </p:sp>
    </p:spTree>
    <p:extLst>
      <p:ext uri="{BB962C8B-B14F-4D97-AF65-F5344CB8AC3E}">
        <p14:creationId xmlns:p14="http://schemas.microsoft.com/office/powerpoint/2010/main" val="917245744"/>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EE249FD6-6433-4556-8E96-CE4D19FA0319}" type="datetimeFigureOut">
              <a:rPr lang="es-MX" smtClean="0"/>
              <a:t>29/01/2021</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6089DA18-C858-4B0F-96BC-1191A5C62BBA}" type="slidenum">
              <a:rPr lang="es-MX" smtClean="0"/>
              <a:t>‹Nº›</a:t>
            </a:fld>
            <a:endParaRPr lang="es-MX"/>
          </a:p>
        </p:txBody>
      </p:sp>
    </p:spTree>
    <p:extLst>
      <p:ext uri="{BB962C8B-B14F-4D97-AF65-F5344CB8AC3E}">
        <p14:creationId xmlns:p14="http://schemas.microsoft.com/office/powerpoint/2010/main" val="2369849158"/>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Marcador de fecha 3"/>
          <p:cNvSpPr>
            <a:spLocks noGrp="1"/>
          </p:cNvSpPr>
          <p:nvPr>
            <p:ph type="dt" sz="half" idx="10"/>
          </p:nvPr>
        </p:nvSpPr>
        <p:spPr/>
        <p:txBody>
          <a:bodyPr/>
          <a:lstStyle/>
          <a:p>
            <a:fld id="{EE249FD6-6433-4556-8E96-CE4D19FA0319}" type="datetimeFigureOut">
              <a:rPr lang="es-MX" smtClean="0"/>
              <a:t>29/01/2021</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6089DA18-C858-4B0F-96BC-1191A5C62BBA}" type="slidenum">
              <a:rPr lang="es-MX" smtClean="0"/>
              <a:t>‹Nº›</a:t>
            </a:fld>
            <a:endParaRPr lang="es-MX"/>
          </a:p>
        </p:txBody>
      </p:sp>
    </p:spTree>
    <p:extLst>
      <p:ext uri="{BB962C8B-B14F-4D97-AF65-F5344CB8AC3E}">
        <p14:creationId xmlns:p14="http://schemas.microsoft.com/office/powerpoint/2010/main" val="1279737558"/>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EE249FD6-6433-4556-8E96-CE4D19FA0319}" type="datetimeFigureOut">
              <a:rPr lang="es-MX" smtClean="0"/>
              <a:t>29/01/2021</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6089DA18-C858-4B0F-96BC-1191A5C62BBA}" type="slidenum">
              <a:rPr lang="es-MX" smtClean="0"/>
              <a:t>‹Nº›</a:t>
            </a:fld>
            <a:endParaRPr lang="es-MX"/>
          </a:p>
        </p:txBody>
      </p:sp>
    </p:spTree>
    <p:extLst>
      <p:ext uri="{BB962C8B-B14F-4D97-AF65-F5344CB8AC3E}">
        <p14:creationId xmlns:p14="http://schemas.microsoft.com/office/powerpoint/2010/main" val="2894344949"/>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EE249FD6-6433-4556-8E96-CE4D19FA0319}" type="datetimeFigureOut">
              <a:rPr lang="es-MX" smtClean="0"/>
              <a:t>29/01/2021</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6089DA18-C858-4B0F-96BC-1191A5C62BBA}" type="slidenum">
              <a:rPr lang="es-MX" smtClean="0"/>
              <a:t>‹Nº›</a:t>
            </a:fld>
            <a:endParaRPr lang="es-MX"/>
          </a:p>
        </p:txBody>
      </p:sp>
    </p:spTree>
    <p:extLst>
      <p:ext uri="{BB962C8B-B14F-4D97-AF65-F5344CB8AC3E}">
        <p14:creationId xmlns:p14="http://schemas.microsoft.com/office/powerpoint/2010/main" val="1239243858"/>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EE249FD6-6433-4556-8E96-CE4D19FA0319}" type="datetimeFigureOut">
              <a:rPr lang="es-MX" smtClean="0"/>
              <a:t>29/01/2021</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6089DA18-C858-4B0F-96BC-1191A5C62BBA}" type="slidenum">
              <a:rPr lang="es-MX" smtClean="0"/>
              <a:t>‹Nº›</a:t>
            </a:fld>
            <a:endParaRPr lang="es-MX"/>
          </a:p>
        </p:txBody>
      </p:sp>
    </p:spTree>
    <p:extLst>
      <p:ext uri="{BB962C8B-B14F-4D97-AF65-F5344CB8AC3E}">
        <p14:creationId xmlns:p14="http://schemas.microsoft.com/office/powerpoint/2010/main" val="578336325"/>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EE249FD6-6433-4556-8E96-CE4D19FA0319}" type="datetimeFigureOut">
              <a:rPr lang="es-MX" smtClean="0"/>
              <a:t>29/01/2021</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6089DA18-C858-4B0F-96BC-1191A5C62BBA}" type="slidenum">
              <a:rPr lang="es-MX" smtClean="0"/>
              <a:t>‹Nº›</a:t>
            </a:fld>
            <a:endParaRPr lang="es-MX"/>
          </a:p>
        </p:txBody>
      </p:sp>
    </p:spTree>
    <p:extLst>
      <p:ext uri="{BB962C8B-B14F-4D97-AF65-F5344CB8AC3E}">
        <p14:creationId xmlns:p14="http://schemas.microsoft.com/office/powerpoint/2010/main" val="2043182603"/>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EE249FD6-6433-4556-8E96-CE4D19FA0319}" type="datetimeFigureOut">
              <a:rPr lang="es-MX" smtClean="0"/>
              <a:t>29/01/2021</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6089DA18-C858-4B0F-96BC-1191A5C62BBA}" type="slidenum">
              <a:rPr lang="es-MX" smtClean="0"/>
              <a:t>‹Nº›</a:t>
            </a:fld>
            <a:endParaRPr lang="es-MX"/>
          </a:p>
        </p:txBody>
      </p:sp>
    </p:spTree>
    <p:extLst>
      <p:ext uri="{BB962C8B-B14F-4D97-AF65-F5344CB8AC3E}">
        <p14:creationId xmlns:p14="http://schemas.microsoft.com/office/powerpoint/2010/main" val="3985808076"/>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EE249FD6-6433-4556-8E96-CE4D19FA0319}" type="datetimeFigureOut">
              <a:rPr lang="es-MX" smtClean="0"/>
              <a:t>29/01/2021</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6089DA18-C858-4B0F-96BC-1191A5C62BBA}" type="slidenum">
              <a:rPr lang="es-MX" smtClean="0"/>
              <a:t>‹Nº›</a:t>
            </a:fld>
            <a:endParaRPr lang="es-MX"/>
          </a:p>
        </p:txBody>
      </p:sp>
    </p:spTree>
    <p:extLst>
      <p:ext uri="{BB962C8B-B14F-4D97-AF65-F5344CB8AC3E}">
        <p14:creationId xmlns:p14="http://schemas.microsoft.com/office/powerpoint/2010/main" val="1598699682"/>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249FD6-6433-4556-8E96-CE4D19FA0319}" type="datetimeFigureOut">
              <a:rPr lang="es-MX" smtClean="0"/>
              <a:t>29/01/2021</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89DA18-C858-4B0F-96BC-1191A5C62BBA}" type="slidenum">
              <a:rPr lang="es-MX" smtClean="0"/>
              <a:t>‹Nº›</a:t>
            </a:fld>
            <a:endParaRPr lang="es-MX"/>
          </a:p>
        </p:txBody>
      </p:sp>
    </p:spTree>
    <p:extLst>
      <p:ext uri="{BB962C8B-B14F-4D97-AF65-F5344CB8AC3E}">
        <p14:creationId xmlns:p14="http://schemas.microsoft.com/office/powerpoint/2010/main" val="49070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2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3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image" Target="../media/image2.jpeg"/><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hyperlink" Target="mailto:agolivares@cgever.gob.mx" TargetMode="External"/></Relationships>
</file>

<file path=ppt/slides/_rels/slide6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endParaRPr lang="es-MX"/>
          </a:p>
        </p:txBody>
      </p:sp>
      <p:sp>
        <p:nvSpPr>
          <p:cNvPr id="3" name="Subtítulo 2"/>
          <p:cNvSpPr>
            <a:spLocks noGrp="1"/>
          </p:cNvSpPr>
          <p:nvPr>
            <p:ph type="subTitle" idx="1"/>
          </p:nvPr>
        </p:nvSpPr>
        <p:spPr/>
        <p:txBody>
          <a:bodyPr/>
          <a:lstStyle/>
          <a:p>
            <a:endParaRPr lang="es-MX"/>
          </a:p>
        </p:txBody>
      </p:sp>
      <p:pic>
        <p:nvPicPr>
          <p:cNvPr id="4"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92777" y="67697"/>
            <a:ext cx="10006150" cy="6853237"/>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1358536" y="1859340"/>
            <a:ext cx="9474927" cy="2308324"/>
          </a:xfrm>
          <a:prstGeom prst="rect">
            <a:avLst/>
          </a:prstGeom>
          <a:noFill/>
        </p:spPr>
        <p:txBody>
          <a:bodyPr wrap="square" rtlCol="0">
            <a:spAutoFit/>
          </a:bodyPr>
          <a:lstStyle/>
          <a:p>
            <a:pPr algn="ctr"/>
            <a:r>
              <a:rPr lang="es-MX" sz="4800" b="1" smtClean="0"/>
              <a:t>CAPACITACION AL COMITÉ DE CONTRALORIA SOCIAL PROFEXCE 2020</a:t>
            </a:r>
          </a:p>
        </p:txBody>
      </p:sp>
    </p:spTree>
    <p:extLst>
      <p:ext uri="{BB962C8B-B14F-4D97-AF65-F5344CB8AC3E}">
        <p14:creationId xmlns:p14="http://schemas.microsoft.com/office/powerpoint/2010/main" val="1381534151"/>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92777" y="2382"/>
            <a:ext cx="10006150" cy="6853237"/>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5264331" y="2129246"/>
            <a:ext cx="184731" cy="369332"/>
          </a:xfrm>
          <a:prstGeom prst="rect">
            <a:avLst/>
          </a:prstGeom>
          <a:noFill/>
        </p:spPr>
        <p:txBody>
          <a:bodyPr wrap="none" rtlCol="0">
            <a:spAutoFit/>
          </a:bodyPr>
          <a:lstStyle/>
          <a:p>
            <a:endParaRPr lang="es-MX"/>
          </a:p>
        </p:txBody>
      </p:sp>
      <p:pic>
        <p:nvPicPr>
          <p:cNvPr id="4" name="WordPictureWatermark182851986" descr="NUEVA HOJA"/>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70264" y="2382"/>
            <a:ext cx="9957541" cy="6819945"/>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3762103" y="2939143"/>
            <a:ext cx="184731" cy="369332"/>
          </a:xfrm>
          <a:prstGeom prst="rect">
            <a:avLst/>
          </a:prstGeom>
          <a:noFill/>
        </p:spPr>
        <p:txBody>
          <a:bodyPr wrap="none" rtlCol="0">
            <a:spAutoFit/>
          </a:bodyPr>
          <a:lstStyle/>
          <a:p>
            <a:endParaRPr lang="es-MX"/>
          </a:p>
        </p:txBody>
      </p:sp>
      <p:pic>
        <p:nvPicPr>
          <p:cNvPr id="6" name="WordPictureWatermark182851986" descr="NUEVA HOJA"/>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1297576" y="307183"/>
            <a:ext cx="9652741" cy="6199578"/>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p:cNvSpPr txBox="1"/>
          <p:nvPr/>
        </p:nvSpPr>
        <p:spPr>
          <a:xfrm>
            <a:off x="374073" y="983673"/>
            <a:ext cx="11291455" cy="4493538"/>
          </a:xfrm>
          <a:prstGeom prst="rect">
            <a:avLst/>
          </a:prstGeom>
          <a:noFill/>
        </p:spPr>
        <p:txBody>
          <a:bodyPr wrap="square" rtlCol="0">
            <a:spAutoFit/>
          </a:bodyPr>
          <a:lstStyle/>
          <a:p>
            <a:pPr algn="just"/>
            <a:r>
              <a:rPr lang="es-MX" sz="2200"/>
              <a:t>Para llevar a cabo la integración del Comité de Contraloría Social se deberá de considerar los siguiente: </a:t>
            </a:r>
            <a:endParaRPr lang="es-MX" sz="2200" smtClean="0"/>
          </a:p>
          <a:p>
            <a:pPr algn="just"/>
            <a:endParaRPr lang="es-MX" sz="2200" smtClean="0"/>
          </a:p>
          <a:p>
            <a:pPr algn="just"/>
            <a:r>
              <a:rPr lang="es-MX" sz="2200" smtClean="0"/>
              <a:t>➢ </a:t>
            </a:r>
            <a:r>
              <a:rPr lang="es-MX" sz="2200"/>
              <a:t>El responsable organizará una reunión con los beneficiarios para determinar a los integrantes del Comité de Contraloría Social, </a:t>
            </a:r>
            <a:endParaRPr lang="es-MX" sz="2200" smtClean="0"/>
          </a:p>
          <a:p>
            <a:pPr algn="just"/>
            <a:r>
              <a:rPr lang="es-MX" sz="2200" smtClean="0"/>
              <a:t>➢ </a:t>
            </a:r>
            <a:r>
              <a:rPr lang="es-MX" sz="2200"/>
              <a:t>Enviar convocatoria a los beneficiarios, </a:t>
            </a:r>
            <a:endParaRPr lang="es-MX" sz="2200" smtClean="0"/>
          </a:p>
          <a:p>
            <a:pPr algn="just"/>
            <a:r>
              <a:rPr lang="es-MX" sz="2200" smtClean="0"/>
              <a:t>➢ </a:t>
            </a:r>
            <a:r>
              <a:rPr lang="es-MX" sz="2200"/>
              <a:t>Acudir a la reunión los beneficiarios convocados </a:t>
            </a:r>
            <a:endParaRPr lang="es-MX" sz="2200" smtClean="0"/>
          </a:p>
          <a:p>
            <a:pPr algn="just"/>
            <a:r>
              <a:rPr lang="es-MX" sz="2200" smtClean="0"/>
              <a:t>➢ </a:t>
            </a:r>
            <a:r>
              <a:rPr lang="es-MX" sz="2200"/>
              <a:t>Invitar a personal del Órgano de Control Estatal (no es obligatoria su asistencia), </a:t>
            </a:r>
            <a:endParaRPr lang="es-MX" sz="2200" smtClean="0"/>
          </a:p>
          <a:p>
            <a:pPr algn="just"/>
            <a:r>
              <a:rPr lang="es-MX" sz="2200" smtClean="0"/>
              <a:t>➢ </a:t>
            </a:r>
            <a:r>
              <a:rPr lang="es-MX" sz="2200"/>
              <a:t>Realizar una lista de asistencia y acta constitutiva, en donde quedará consignado el nombre, firma y cargo de los presentes y de los miembros electos del Comité de Contraloría Social. </a:t>
            </a:r>
            <a:endParaRPr lang="es-MX" sz="2200" smtClean="0"/>
          </a:p>
          <a:p>
            <a:pPr algn="just"/>
            <a:endParaRPr lang="es-MX" sz="2200"/>
          </a:p>
          <a:p>
            <a:pPr algn="just"/>
            <a:r>
              <a:rPr lang="es-MX" sz="2200" smtClean="0"/>
              <a:t>Los </a:t>
            </a:r>
            <a:r>
              <a:rPr lang="es-MX" sz="2200"/>
              <a:t>integrantes del comité deben ser elegidos por mayoría de votos, entre los mismos beneficiarios del Programa y si es el caso también población civil.</a:t>
            </a:r>
          </a:p>
        </p:txBody>
      </p:sp>
      <p:pic>
        <p:nvPicPr>
          <p:cNvPr id="8" name="Imagen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62749" y="5662405"/>
            <a:ext cx="1501575" cy="1159922"/>
          </a:xfrm>
          <a:prstGeom prst="rect">
            <a:avLst/>
          </a:prstGeom>
        </p:spPr>
      </p:pic>
    </p:spTree>
    <p:extLst>
      <p:ext uri="{BB962C8B-B14F-4D97-AF65-F5344CB8AC3E}">
        <p14:creationId xmlns:p14="http://schemas.microsoft.com/office/powerpoint/2010/main" val="4046682568"/>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92777" y="2382"/>
            <a:ext cx="10006150" cy="6853237"/>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1260764" y="124691"/>
            <a:ext cx="9892145" cy="6309420"/>
          </a:xfrm>
          <a:prstGeom prst="rect">
            <a:avLst/>
          </a:prstGeom>
          <a:noFill/>
        </p:spPr>
        <p:txBody>
          <a:bodyPr wrap="square" rtlCol="0">
            <a:spAutoFit/>
          </a:bodyPr>
          <a:lstStyle/>
          <a:p>
            <a:endParaRPr lang="es-MX" sz="2800" smtClean="0"/>
          </a:p>
          <a:p>
            <a:pPr algn="just"/>
            <a:endParaRPr lang="es-MX" sz="2800"/>
          </a:p>
          <a:p>
            <a:pPr algn="just"/>
            <a:r>
              <a:rPr lang="es-MX" sz="2400" b="1"/>
              <a:t>¿</a:t>
            </a:r>
            <a:r>
              <a:rPr lang="es-MX" sz="2400" b="1" smtClean="0"/>
              <a:t>Quienes integran el comité de la C. S.?</a:t>
            </a:r>
          </a:p>
          <a:p>
            <a:pPr algn="just"/>
            <a:r>
              <a:rPr lang="es-MX" sz="2400" smtClean="0"/>
              <a:t>Los beneficiarios del programa; o sea, Alumnos, Docentes y</a:t>
            </a:r>
          </a:p>
          <a:p>
            <a:pPr algn="just"/>
            <a:r>
              <a:rPr lang="es-MX" sz="2400" smtClean="0"/>
              <a:t>Administrativos para el PFCE, PROFEXCE y el PPS;</a:t>
            </a:r>
          </a:p>
          <a:p>
            <a:pPr algn="just"/>
            <a:endParaRPr lang="es-MX" sz="2400" smtClean="0"/>
          </a:p>
          <a:p>
            <a:pPr algn="just"/>
            <a:r>
              <a:rPr lang="es-MX" sz="2400" b="1" smtClean="0"/>
              <a:t>¿Cuántos integrantes son en el comité de la C. S.?</a:t>
            </a:r>
          </a:p>
          <a:p>
            <a:pPr algn="just"/>
            <a:r>
              <a:rPr lang="es-MX" sz="2400" smtClean="0"/>
              <a:t>El mínimo de integrantes es 2 y el máximo 4 para PFCE y para</a:t>
            </a:r>
          </a:p>
          <a:p>
            <a:pPr algn="just"/>
            <a:r>
              <a:rPr lang="es-MX" sz="2400" smtClean="0"/>
              <a:t>PROFEXCE, de 2 a 6 y para PPS, asimismo, deberá ser equilibrado el</a:t>
            </a:r>
          </a:p>
          <a:p>
            <a:pPr algn="just"/>
            <a:r>
              <a:rPr lang="es-MX" sz="2400" smtClean="0"/>
              <a:t>número de mujeres y hombres.</a:t>
            </a:r>
          </a:p>
          <a:p>
            <a:pPr algn="just"/>
            <a:endParaRPr lang="es-MX" sz="2400" smtClean="0"/>
          </a:p>
          <a:p>
            <a:pPr algn="just"/>
            <a:r>
              <a:rPr lang="es-MX" sz="2400" b="1" smtClean="0"/>
              <a:t>¿Cuántos comités de C. S. son?</a:t>
            </a:r>
          </a:p>
          <a:p>
            <a:pPr algn="just"/>
            <a:r>
              <a:rPr lang="es-MX" sz="2400" smtClean="0"/>
              <a:t>Solamente uno y podrán repetir dos ejercicios más.</a:t>
            </a:r>
          </a:p>
          <a:p>
            <a:pPr algn="just"/>
            <a:r>
              <a:rPr lang="es-MX" sz="2400" smtClean="0"/>
              <a:t>Vigencia de la Contraloría Social:</a:t>
            </a:r>
          </a:p>
          <a:p>
            <a:pPr algn="just"/>
            <a:r>
              <a:rPr lang="es-MX" sz="2400" smtClean="0"/>
              <a:t>De un año, es por año fiscal.</a:t>
            </a:r>
          </a:p>
          <a:p>
            <a:endParaRPr lang="es-MX"/>
          </a:p>
          <a:p>
            <a:endParaRPr lang="es-MX"/>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2749" y="5662405"/>
            <a:ext cx="1501575" cy="1159922"/>
          </a:xfrm>
          <a:prstGeom prst="rect">
            <a:avLst/>
          </a:prstGeom>
        </p:spPr>
      </p:pic>
    </p:spTree>
    <p:extLst>
      <p:ext uri="{BB962C8B-B14F-4D97-AF65-F5344CB8AC3E}">
        <p14:creationId xmlns:p14="http://schemas.microsoft.com/office/powerpoint/2010/main" val="567642837"/>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92777" y="2382"/>
            <a:ext cx="10006150" cy="6853237"/>
          </a:xfrm>
          <a:prstGeom prst="rect">
            <a:avLst/>
          </a:prstGeom>
          <a:noFill/>
          <a:extLst>
            <a:ext uri="{909E8E84-426E-40DD-AFC4-6F175D3DCCD1}">
              <a14:hiddenFill xmlns:a14="http://schemas.microsoft.com/office/drawing/2010/main">
                <a:solidFill>
                  <a:srgbClr val="FFFFFF"/>
                </a:solidFill>
              </a14:hiddenFill>
            </a:ext>
          </a:extLst>
        </p:spPr>
      </p:pic>
      <p:pic>
        <p:nvPicPr>
          <p:cNvPr id="6" name="WordPictureWatermark182851986" descr="NUEVA HOJA"/>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201781" y="108183"/>
            <a:ext cx="10006150" cy="6749818"/>
          </a:xfrm>
          <a:prstGeom prst="rect">
            <a:avLst/>
          </a:prstGeom>
          <a:noFill/>
          <a:extLst>
            <a:ext uri="{909E8E84-426E-40DD-AFC4-6F175D3DCCD1}">
              <a14:hiddenFill xmlns:a14="http://schemas.microsoft.com/office/drawing/2010/main">
                <a:solidFill>
                  <a:srgbClr val="FFFFFF"/>
                </a:solidFill>
              </a14:hiddenFill>
            </a:ext>
          </a:extLst>
        </p:spPr>
      </p:pic>
      <p:sp>
        <p:nvSpPr>
          <p:cNvPr id="10" name="Rectángulo 9"/>
          <p:cNvSpPr/>
          <p:nvPr/>
        </p:nvSpPr>
        <p:spPr>
          <a:xfrm>
            <a:off x="5146765" y="3769133"/>
            <a:ext cx="1058091"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smtClean="0"/>
              <a:t>POBLACION BENEFICIADA</a:t>
            </a:r>
            <a:endParaRPr lang="es-MX" sz="1200"/>
          </a:p>
        </p:txBody>
      </p:sp>
      <p:sp>
        <p:nvSpPr>
          <p:cNvPr id="11" name="Rectángulo 10"/>
          <p:cNvSpPr/>
          <p:nvPr/>
        </p:nvSpPr>
        <p:spPr>
          <a:xfrm>
            <a:off x="5233851" y="2169432"/>
            <a:ext cx="914400" cy="914400"/>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00"/>
              <a:t>Secretaría de la Función Pública</a:t>
            </a:r>
          </a:p>
        </p:txBody>
      </p:sp>
      <p:sp>
        <p:nvSpPr>
          <p:cNvPr id="12" name="Rectángulo 11"/>
          <p:cNvSpPr/>
          <p:nvPr/>
        </p:nvSpPr>
        <p:spPr>
          <a:xfrm>
            <a:off x="6979921" y="3083832"/>
            <a:ext cx="914400" cy="914400"/>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00"/>
              <a:t>Instancias Ejecutoras</a:t>
            </a:r>
          </a:p>
        </p:txBody>
      </p:sp>
      <p:sp>
        <p:nvSpPr>
          <p:cNvPr id="13" name="Rectángulo 12"/>
          <p:cNvSpPr/>
          <p:nvPr/>
        </p:nvSpPr>
        <p:spPr>
          <a:xfrm>
            <a:off x="6979921" y="4683533"/>
            <a:ext cx="914400" cy="914400"/>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00"/>
              <a:t>Órganos de Control (OIC y OEC)</a:t>
            </a:r>
          </a:p>
        </p:txBody>
      </p:sp>
      <p:sp>
        <p:nvSpPr>
          <p:cNvPr id="14" name="Rectángulo 13"/>
          <p:cNvSpPr/>
          <p:nvPr/>
        </p:nvSpPr>
        <p:spPr>
          <a:xfrm>
            <a:off x="3605349" y="3077601"/>
            <a:ext cx="914400" cy="91440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00"/>
              <a:t>Instancias Normativas</a:t>
            </a:r>
          </a:p>
        </p:txBody>
      </p:sp>
      <p:sp>
        <p:nvSpPr>
          <p:cNvPr id="15" name="Rectángulo 14"/>
          <p:cNvSpPr/>
          <p:nvPr/>
        </p:nvSpPr>
        <p:spPr>
          <a:xfrm>
            <a:off x="3605349" y="4683533"/>
            <a:ext cx="914400" cy="914400"/>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00"/>
              <a:t>Otros Actores Interesados (CPC´s, OSC, etc.)</a:t>
            </a:r>
          </a:p>
        </p:txBody>
      </p:sp>
      <p:sp>
        <p:nvSpPr>
          <p:cNvPr id="16" name="Rectángulo 15"/>
          <p:cNvSpPr/>
          <p:nvPr/>
        </p:nvSpPr>
        <p:spPr>
          <a:xfrm>
            <a:off x="5233851" y="5368834"/>
            <a:ext cx="914400"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00"/>
              <a:t>Organizaciones Sociales y Civiles e Instituciones académicas</a:t>
            </a:r>
          </a:p>
        </p:txBody>
      </p:sp>
      <p:sp>
        <p:nvSpPr>
          <p:cNvPr id="17" name="CuadroTexto 16"/>
          <p:cNvSpPr txBox="1"/>
          <p:nvPr/>
        </p:nvSpPr>
        <p:spPr>
          <a:xfrm>
            <a:off x="4479365" y="1282237"/>
            <a:ext cx="3337773" cy="523220"/>
          </a:xfrm>
          <a:prstGeom prst="rect">
            <a:avLst/>
          </a:prstGeom>
          <a:noFill/>
        </p:spPr>
        <p:txBody>
          <a:bodyPr wrap="none" rtlCol="0">
            <a:spAutoFit/>
          </a:bodyPr>
          <a:lstStyle/>
          <a:p>
            <a:r>
              <a:rPr lang="es-MX" sz="2800" b="1" smtClean="0"/>
              <a:t>¿Quiénes participan?</a:t>
            </a:r>
            <a:endParaRPr lang="es-MX" sz="2800" b="1"/>
          </a:p>
        </p:txBody>
      </p:sp>
      <p:cxnSp>
        <p:nvCxnSpPr>
          <p:cNvPr id="19" name="Conector recto 18"/>
          <p:cNvCxnSpPr>
            <a:stCxn id="11" idx="2"/>
            <a:endCxn id="10" idx="0"/>
          </p:cNvCxnSpPr>
          <p:nvPr/>
        </p:nvCxnSpPr>
        <p:spPr>
          <a:xfrm flipH="1">
            <a:off x="5675811" y="3083832"/>
            <a:ext cx="15240" cy="6853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Conector recto 20"/>
          <p:cNvCxnSpPr/>
          <p:nvPr/>
        </p:nvCxnSpPr>
        <p:spPr>
          <a:xfrm flipH="1" flipV="1">
            <a:off x="4519749" y="3534801"/>
            <a:ext cx="627016" cy="234332"/>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Conector recto 22"/>
          <p:cNvCxnSpPr>
            <a:endCxn id="12" idx="1"/>
          </p:cNvCxnSpPr>
          <p:nvPr/>
        </p:nvCxnSpPr>
        <p:spPr>
          <a:xfrm flipV="1">
            <a:off x="6220097" y="3541032"/>
            <a:ext cx="759824" cy="2281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Conector recto 24"/>
          <p:cNvCxnSpPr>
            <a:stCxn id="15" idx="3"/>
          </p:cNvCxnSpPr>
          <p:nvPr/>
        </p:nvCxnSpPr>
        <p:spPr>
          <a:xfrm flipV="1">
            <a:off x="4519749" y="4683533"/>
            <a:ext cx="642257"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Conector recto 26"/>
          <p:cNvCxnSpPr>
            <a:endCxn id="13" idx="1"/>
          </p:cNvCxnSpPr>
          <p:nvPr/>
        </p:nvCxnSpPr>
        <p:spPr>
          <a:xfrm>
            <a:off x="6204856" y="4683533"/>
            <a:ext cx="775065"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Conector recto 28"/>
          <p:cNvCxnSpPr>
            <a:endCxn id="16" idx="0"/>
          </p:cNvCxnSpPr>
          <p:nvPr/>
        </p:nvCxnSpPr>
        <p:spPr>
          <a:xfrm>
            <a:off x="5675810" y="4683533"/>
            <a:ext cx="15241" cy="685301"/>
          </a:xfrm>
          <a:prstGeom prst="line">
            <a:avLst/>
          </a:prstGeom>
        </p:spPr>
        <p:style>
          <a:lnRef idx="1">
            <a:schemeClr val="accent1"/>
          </a:lnRef>
          <a:fillRef idx="0">
            <a:schemeClr val="accent1"/>
          </a:fillRef>
          <a:effectRef idx="0">
            <a:schemeClr val="accent1"/>
          </a:effectRef>
          <a:fontRef idx="minor">
            <a:schemeClr val="tx1"/>
          </a:fontRef>
        </p:style>
      </p:cxnSp>
      <p:pic>
        <p:nvPicPr>
          <p:cNvPr id="18" name="Imagen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91559" y="5826033"/>
            <a:ext cx="1269567" cy="980703"/>
          </a:xfrm>
          <a:prstGeom prst="rect">
            <a:avLst/>
          </a:prstGeom>
        </p:spPr>
      </p:pic>
    </p:spTree>
    <p:extLst>
      <p:ext uri="{BB962C8B-B14F-4D97-AF65-F5344CB8AC3E}">
        <p14:creationId xmlns:p14="http://schemas.microsoft.com/office/powerpoint/2010/main" val="2984584810"/>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92777" y="2382"/>
            <a:ext cx="10006150" cy="6853237"/>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779930" y="1046181"/>
            <a:ext cx="10719343" cy="4893647"/>
          </a:xfrm>
          <a:prstGeom prst="rect">
            <a:avLst/>
          </a:prstGeom>
          <a:noFill/>
        </p:spPr>
        <p:txBody>
          <a:bodyPr wrap="square" rtlCol="0">
            <a:spAutoFit/>
          </a:bodyPr>
          <a:lstStyle/>
          <a:p>
            <a:r>
              <a:rPr lang="es-MX" sz="2800" b="1" smtClean="0"/>
              <a:t>3.- </a:t>
            </a:r>
            <a:r>
              <a:rPr lang="es-MX" sz="2800" b="1"/>
              <a:t>FUNCIONES DEL RESPONSABLE DE CONTRALORIA SOCIAL EN LA INSTANCIA EJECUTORA Y FUNCIONES DE LOS INTEGRANTES DEL CCS </a:t>
            </a:r>
            <a:endParaRPr lang="es-MX" sz="2800" b="1" smtClean="0"/>
          </a:p>
          <a:p>
            <a:endParaRPr lang="es-MX" sz="2800" b="1"/>
          </a:p>
          <a:p>
            <a:pPr marL="342900" indent="-342900">
              <a:buFont typeface="+mj-lt"/>
              <a:buAutoNum type="alphaUcPeriod"/>
            </a:pPr>
            <a:endParaRPr lang="es-MX" b="1" smtClean="0"/>
          </a:p>
          <a:p>
            <a:pPr marL="457200" indent="-457200" algn="just">
              <a:buFont typeface="+mj-lt"/>
              <a:buAutoNum type="alphaUcPeriod"/>
            </a:pPr>
            <a:r>
              <a:rPr lang="es-MX" sz="2400" smtClean="0"/>
              <a:t>Tomar la capacitación de la CS que la IN le proporcionará, </a:t>
            </a:r>
          </a:p>
          <a:p>
            <a:pPr marL="457200" indent="-457200" algn="just">
              <a:buFont typeface="+mj-lt"/>
              <a:buAutoNum type="alphaUcPeriod"/>
            </a:pPr>
            <a:r>
              <a:rPr lang="es-MX" sz="2400" smtClean="0"/>
              <a:t> Elaborar el PITCS y capturarlo en el SICS,</a:t>
            </a:r>
          </a:p>
          <a:p>
            <a:pPr marL="457200" indent="-457200" algn="just">
              <a:buFont typeface="+mj-lt"/>
              <a:buAutoNum type="alphaUcPeriod"/>
            </a:pPr>
            <a:r>
              <a:rPr lang="es-MX" sz="2400" smtClean="0"/>
              <a:t>  Verificar que los beneficiarios del programa federal cumplan con los requisitos de acuerdo con la normatividad aplicable, </a:t>
            </a:r>
          </a:p>
          <a:p>
            <a:pPr marL="457200" indent="-457200" algn="just">
              <a:buFont typeface="+mj-lt"/>
              <a:buAutoNum type="alphaUcPeriod"/>
            </a:pPr>
            <a:r>
              <a:rPr lang="es-MX" sz="2400" smtClean="0"/>
              <a:t> Difundir las Actividades de CS en la página electrónica institucional, de acuerdo con el guion entregado por la IN, </a:t>
            </a:r>
          </a:p>
          <a:p>
            <a:pPr marL="457200" indent="-457200" algn="just">
              <a:buFont typeface="+mj-lt"/>
              <a:buAutoNum type="alphaUcPeriod"/>
            </a:pPr>
            <a:r>
              <a:rPr lang="es-MX" sz="2400" smtClean="0"/>
              <a:t> Coadyuvar para formar el Comité de Contraloría Social, registrar éste en el SICS e imprimir la constancia y entregarla al comité,</a:t>
            </a:r>
            <a:endParaRPr lang="es-MX" sz="2400" b="1"/>
          </a:p>
          <a:p>
            <a:endParaRPr lang="es-MX"/>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2749" y="5662405"/>
            <a:ext cx="1501575" cy="1159922"/>
          </a:xfrm>
          <a:prstGeom prst="rect">
            <a:avLst/>
          </a:prstGeom>
        </p:spPr>
      </p:pic>
    </p:spTree>
    <p:extLst>
      <p:ext uri="{BB962C8B-B14F-4D97-AF65-F5344CB8AC3E}">
        <p14:creationId xmlns:p14="http://schemas.microsoft.com/office/powerpoint/2010/main" val="3169407962"/>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92778" y="4763"/>
            <a:ext cx="10006150" cy="6853237"/>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878646" y="1353889"/>
            <a:ext cx="11069780" cy="4154984"/>
          </a:xfrm>
          <a:prstGeom prst="rect">
            <a:avLst/>
          </a:prstGeom>
          <a:noFill/>
        </p:spPr>
        <p:txBody>
          <a:bodyPr wrap="square" rtlCol="0">
            <a:spAutoFit/>
          </a:bodyPr>
          <a:lstStyle/>
          <a:p>
            <a:pPr algn="just"/>
            <a:r>
              <a:rPr lang="es-MX" sz="2400" smtClean="0"/>
              <a:t>F.  Realizar los Materiales de Capacitación para los miembros del Comité, basándose en la Metodología de la Capacitación elaborada por la Instancia Normativa, </a:t>
            </a:r>
          </a:p>
          <a:p>
            <a:pPr algn="just"/>
            <a:r>
              <a:rPr lang="es-MX" sz="2400" smtClean="0"/>
              <a:t>G</a:t>
            </a:r>
            <a:r>
              <a:rPr lang="es-MX" sz="2400"/>
              <a:t>.</a:t>
            </a:r>
            <a:r>
              <a:rPr lang="es-MX" sz="2400" smtClean="0"/>
              <a:t>  Incorporar en el SICS los Materiales de Capacitación y realizar la Distribución, </a:t>
            </a:r>
          </a:p>
          <a:p>
            <a:pPr algn="just"/>
            <a:r>
              <a:rPr lang="es-MX" sz="2400" smtClean="0"/>
              <a:t>H.  Capacitar a los miembros del o los Comité(s) en materia de Contraloría Social, </a:t>
            </a:r>
          </a:p>
          <a:p>
            <a:pPr algn="just"/>
            <a:r>
              <a:rPr lang="es-MX" sz="2400" smtClean="0"/>
              <a:t>I.  Reportar a través del SICS la información relacionada con la planeación, promoción y operación; así como el seguimiento de las actividades de la Contraloría Social del Programa Federal Social vigente,</a:t>
            </a:r>
          </a:p>
          <a:p>
            <a:pPr algn="just"/>
            <a:r>
              <a:rPr lang="es-MX" sz="2400" smtClean="0"/>
              <a:t>J.  Distribuir los Materiales de Difusión de la IN e Incorporarlos en el SICS y realizar la y Difusión de éstos, </a:t>
            </a:r>
          </a:p>
          <a:p>
            <a:pPr algn="just"/>
            <a:r>
              <a:rPr lang="es-MX" sz="2400" smtClean="0"/>
              <a:t>K.  Realizar la asesoría en todas las actividades de la Contraloría Social a los integrantes del CCS o beneficiarios que lo soliciten,</a:t>
            </a:r>
            <a:endParaRPr lang="es-MX" sz="2400"/>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2749" y="5662405"/>
            <a:ext cx="1501575" cy="1159922"/>
          </a:xfrm>
          <a:prstGeom prst="rect">
            <a:avLst/>
          </a:prstGeom>
        </p:spPr>
      </p:pic>
    </p:spTree>
    <p:extLst>
      <p:ext uri="{BB962C8B-B14F-4D97-AF65-F5344CB8AC3E}">
        <p14:creationId xmlns:p14="http://schemas.microsoft.com/office/powerpoint/2010/main" val="1158637846"/>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92777" y="2382"/>
            <a:ext cx="10006150" cy="6853237"/>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1136469" y="1166842"/>
            <a:ext cx="9718765" cy="4524315"/>
          </a:xfrm>
          <a:prstGeom prst="rect">
            <a:avLst/>
          </a:prstGeom>
          <a:noFill/>
        </p:spPr>
        <p:txBody>
          <a:bodyPr wrap="square" rtlCol="0">
            <a:spAutoFit/>
          </a:bodyPr>
          <a:lstStyle/>
          <a:p>
            <a:pPr algn="just"/>
            <a:r>
              <a:rPr lang="es-MX" sz="2400" smtClean="0"/>
              <a:t>L.  Asesorar a los miembros del Comité en el llenado del Informe Anual del Comité de Contraloría Social y capturarlo en el SICS, </a:t>
            </a:r>
          </a:p>
          <a:p>
            <a:pPr algn="just"/>
            <a:r>
              <a:rPr lang="es-MX" sz="2400" smtClean="0"/>
              <a:t>M. Responder todos los requerimientos de la Instancia Normativa, de la Secretaría de la Función Pública, del Órgano Estatal de Control, o en su caso de la Auditoría Superior de la Federación, </a:t>
            </a:r>
          </a:p>
          <a:p>
            <a:pPr algn="just"/>
            <a:r>
              <a:rPr lang="es-MX" sz="2400" smtClean="0"/>
              <a:t>N. Estar al pendiente de responder en tiempo y forma todos los requerimientos de las actividades de Contraloría Social de acuerdo a las fechas establecidas, </a:t>
            </a:r>
          </a:p>
          <a:p>
            <a:pPr algn="just"/>
            <a:r>
              <a:rPr lang="es-MX" sz="2400" smtClean="0"/>
              <a:t>O.  Recibir las quejas y denuncias sobre la aplicación y ejecución del Programa, recabar la información de estas y, en su caso, presentarlas junto con la información recopilada al RCS de la IN, a efecto de que se tomen las medidas a que haya lugar, </a:t>
            </a:r>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2749" y="5662405"/>
            <a:ext cx="1501575" cy="1159922"/>
          </a:xfrm>
          <a:prstGeom prst="rect">
            <a:avLst/>
          </a:prstGeom>
        </p:spPr>
      </p:pic>
    </p:spTree>
    <p:extLst>
      <p:ext uri="{BB962C8B-B14F-4D97-AF65-F5344CB8AC3E}">
        <p14:creationId xmlns:p14="http://schemas.microsoft.com/office/powerpoint/2010/main" val="4283049046"/>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92777" y="2382"/>
            <a:ext cx="10006150" cy="6853237"/>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992777" y="901337"/>
            <a:ext cx="10006150" cy="4555093"/>
          </a:xfrm>
          <a:prstGeom prst="rect">
            <a:avLst/>
          </a:prstGeom>
          <a:noFill/>
        </p:spPr>
        <p:txBody>
          <a:bodyPr wrap="square" rtlCol="0">
            <a:spAutoFit/>
          </a:bodyPr>
          <a:lstStyle/>
          <a:p>
            <a:pPr algn="ctr"/>
            <a:r>
              <a:rPr lang="es-MX" sz="2800" b="1" smtClean="0"/>
              <a:t>FUNCIONES DE LOS INTEGRANTES DEL COMITÉ DE CONTRALORIA SOCIAL</a:t>
            </a:r>
          </a:p>
          <a:p>
            <a:pPr algn="ctr"/>
            <a:endParaRPr lang="es-MX"/>
          </a:p>
          <a:p>
            <a:pPr algn="just"/>
            <a:r>
              <a:rPr lang="es-MX" sz="2400" smtClean="0"/>
              <a:t>Los Comités de Contraloría Social realizarán las siguientes actividades y sin perjuicio de las que establezca la Instancia Normativa, atendiendo las características del programa federal: </a:t>
            </a:r>
          </a:p>
          <a:p>
            <a:pPr algn="just"/>
            <a:endParaRPr lang="es-MX" sz="2400" smtClean="0"/>
          </a:p>
          <a:p>
            <a:pPr marL="342900" indent="-342900" algn="just">
              <a:buAutoNum type="arabicPeriod"/>
            </a:pPr>
            <a:r>
              <a:rPr lang="es-MX" sz="2400" smtClean="0"/>
              <a:t>Tomar la capacitación para realizar las actividades de CS por parte del RCS de las IES,</a:t>
            </a:r>
          </a:p>
          <a:p>
            <a:pPr algn="just"/>
            <a:r>
              <a:rPr lang="es-MX" sz="2400" smtClean="0"/>
              <a:t> 2. Solicitar al RCS de la IE la información pública relacionada con la operación del Programa, las reglas de operación del programa, el convenio de apoyo financiero, el anexo de ejecución del convenio, facturas, etc., </a:t>
            </a:r>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2749" y="5662405"/>
            <a:ext cx="1501575" cy="1159922"/>
          </a:xfrm>
          <a:prstGeom prst="rect">
            <a:avLst/>
          </a:prstGeom>
        </p:spPr>
      </p:pic>
    </p:spTree>
    <p:extLst>
      <p:ext uri="{BB962C8B-B14F-4D97-AF65-F5344CB8AC3E}">
        <p14:creationId xmlns:p14="http://schemas.microsoft.com/office/powerpoint/2010/main" val="486398753"/>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92777" y="2382"/>
            <a:ext cx="10006150" cy="6853237"/>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914401" y="728260"/>
            <a:ext cx="10280469" cy="5047536"/>
          </a:xfrm>
          <a:prstGeom prst="rect">
            <a:avLst/>
          </a:prstGeom>
          <a:noFill/>
        </p:spPr>
        <p:txBody>
          <a:bodyPr wrap="square" rtlCol="0">
            <a:spAutoFit/>
          </a:bodyPr>
          <a:lstStyle/>
          <a:p>
            <a:r>
              <a:rPr lang="es-MX" sz="2300" smtClean="0"/>
              <a:t>3. Vigilar que:</a:t>
            </a:r>
          </a:p>
          <a:p>
            <a:r>
              <a:rPr lang="es-MX" sz="2300" smtClean="0"/>
              <a:t> a) Se difunda información suficiente, veraz y oportuna sobre la operación del programa federal, </a:t>
            </a:r>
          </a:p>
          <a:p>
            <a:r>
              <a:rPr lang="es-MX" sz="2300" smtClean="0"/>
              <a:t>b) El ejercicio de los recursos públicos para las obras, apoyos o servicios sea oportuno, transparente y con apego a lo establecido en las reglas de operación y, en su caso, en la normatividad aplicable, </a:t>
            </a:r>
          </a:p>
          <a:p>
            <a:r>
              <a:rPr lang="es-MX" sz="2300" smtClean="0"/>
              <a:t>c) Los beneficiarios del programa federal cumplan con los requisitos de acuerdo con la normatividad aplicable, </a:t>
            </a:r>
          </a:p>
          <a:p>
            <a:r>
              <a:rPr lang="es-MX" sz="2300" smtClean="0"/>
              <a:t>d) Se cumpla con los períodos de ejecución de las obras y de la entrega de la obras, apoyos o servicios, </a:t>
            </a:r>
          </a:p>
          <a:p>
            <a:r>
              <a:rPr lang="es-MX" sz="2300" smtClean="0"/>
              <a:t>e) Exista documentación comprobatoria del ejercicio de los recursos públicos y de la entrega de las obras, apoyos o servicios, </a:t>
            </a:r>
          </a:p>
          <a:p>
            <a:r>
              <a:rPr lang="es-MX" sz="2300" smtClean="0"/>
              <a:t>f) El programa federal no se utilice con fines políticos, electorales, de lucro u otros distintos al objeto del programa federal,</a:t>
            </a:r>
            <a:endParaRPr lang="es-MX" sz="2300"/>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2749" y="5662405"/>
            <a:ext cx="1501575" cy="1159922"/>
          </a:xfrm>
          <a:prstGeom prst="rect">
            <a:avLst/>
          </a:prstGeom>
        </p:spPr>
      </p:pic>
    </p:spTree>
    <p:extLst>
      <p:ext uri="{BB962C8B-B14F-4D97-AF65-F5344CB8AC3E}">
        <p14:creationId xmlns:p14="http://schemas.microsoft.com/office/powerpoint/2010/main" val="252831899"/>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92777" y="2382"/>
            <a:ext cx="10006150" cy="6853237"/>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1136468" y="718457"/>
            <a:ext cx="10411097" cy="738664"/>
          </a:xfrm>
          <a:prstGeom prst="rect">
            <a:avLst/>
          </a:prstGeom>
          <a:noFill/>
        </p:spPr>
        <p:txBody>
          <a:bodyPr wrap="square" rtlCol="0">
            <a:spAutoFit/>
          </a:bodyPr>
          <a:lstStyle/>
          <a:p>
            <a:r>
              <a:rPr lang="es-MX" sz="2400" b="1" smtClean="0"/>
              <a:t>4.- ACCIONES </a:t>
            </a:r>
            <a:r>
              <a:rPr lang="es-MX" sz="2400" b="1"/>
              <a:t>DE VIGILANCIA DEL CCS</a:t>
            </a:r>
          </a:p>
          <a:p>
            <a:endParaRPr lang="es-MX"/>
          </a:p>
        </p:txBody>
      </p:sp>
      <p:sp>
        <p:nvSpPr>
          <p:cNvPr id="4" name="CuadroTexto 3"/>
          <p:cNvSpPr txBox="1"/>
          <p:nvPr/>
        </p:nvSpPr>
        <p:spPr>
          <a:xfrm>
            <a:off x="992777" y="1561624"/>
            <a:ext cx="10006150" cy="4278094"/>
          </a:xfrm>
          <a:prstGeom prst="rect">
            <a:avLst/>
          </a:prstGeom>
          <a:noFill/>
        </p:spPr>
        <p:txBody>
          <a:bodyPr wrap="square" rtlCol="0">
            <a:spAutoFit/>
          </a:bodyPr>
          <a:lstStyle/>
          <a:p>
            <a:pPr marL="457200" indent="-457200" algn="just">
              <a:buAutoNum type="arabicPeriod"/>
            </a:pPr>
            <a:r>
              <a:rPr lang="es-MX" smtClean="0"/>
              <a:t>Vigilar </a:t>
            </a:r>
            <a:r>
              <a:rPr lang="es-MX"/>
              <a:t>que se difunda información suficiente, veraz y oportuna sobre la operación del programa federal. </a:t>
            </a:r>
            <a:endParaRPr lang="es-MX" smtClean="0"/>
          </a:p>
          <a:p>
            <a:pPr algn="just"/>
            <a:r>
              <a:rPr lang="es-MX" smtClean="0"/>
              <a:t>2</a:t>
            </a:r>
            <a:r>
              <a:rPr lang="es-MX"/>
              <a:t>. </a:t>
            </a:r>
            <a:r>
              <a:rPr lang="es-MX" smtClean="0"/>
              <a:t>  Vigilar </a:t>
            </a:r>
            <a:r>
              <a:rPr lang="es-MX"/>
              <a:t>que el ejercicio de los recursos públicos para las obras, apoyos o servicios sea oportuno transparente y con apego a lo establecido en las reglas de operación. </a:t>
            </a:r>
            <a:endParaRPr lang="es-MX" smtClean="0"/>
          </a:p>
          <a:p>
            <a:pPr algn="just"/>
            <a:r>
              <a:rPr lang="es-MX" smtClean="0"/>
              <a:t>3   Vigilar </a:t>
            </a:r>
            <a:r>
              <a:rPr lang="es-MX"/>
              <a:t>que los beneficiarios del programa federal cumplan con los requisitos para tener esa característica. </a:t>
            </a:r>
            <a:endParaRPr lang="es-MX" smtClean="0"/>
          </a:p>
          <a:p>
            <a:pPr algn="just"/>
            <a:r>
              <a:rPr lang="es-MX" smtClean="0"/>
              <a:t>4</a:t>
            </a:r>
            <a:r>
              <a:rPr lang="es-MX"/>
              <a:t>. </a:t>
            </a:r>
            <a:r>
              <a:rPr lang="es-MX" smtClean="0"/>
              <a:t>   Vigilar </a:t>
            </a:r>
            <a:r>
              <a:rPr lang="es-MX"/>
              <a:t>que se cumpla con los periodos de ejecución de las obras o de la entrega de los apoyos o servicios. </a:t>
            </a:r>
            <a:endParaRPr lang="es-MX" smtClean="0"/>
          </a:p>
          <a:p>
            <a:pPr algn="just"/>
            <a:r>
              <a:rPr lang="es-MX" smtClean="0"/>
              <a:t>5.     Vigilar </a:t>
            </a:r>
            <a:r>
              <a:rPr lang="es-MX"/>
              <a:t>que exista documentación comprobatoria del ejercicio de los recursos públicos y de la entrega de las obras, apoyos o servicios. </a:t>
            </a:r>
            <a:endParaRPr lang="es-MX" smtClean="0"/>
          </a:p>
          <a:p>
            <a:pPr algn="just"/>
            <a:r>
              <a:rPr lang="es-MX" smtClean="0"/>
              <a:t>6</a:t>
            </a:r>
            <a:r>
              <a:rPr lang="es-MX"/>
              <a:t>. </a:t>
            </a:r>
            <a:r>
              <a:rPr lang="es-MX" smtClean="0"/>
              <a:t>    Vigilar </a:t>
            </a:r>
            <a:r>
              <a:rPr lang="es-MX"/>
              <a:t>que el programa federal no se utilice con fines políticos, electorales, de lucro u otros distintos al objeto del programa federal. </a:t>
            </a:r>
            <a:endParaRPr lang="es-MX" smtClean="0"/>
          </a:p>
          <a:p>
            <a:pPr algn="just"/>
            <a:r>
              <a:rPr lang="es-MX" smtClean="0"/>
              <a:t>7</a:t>
            </a:r>
            <a:r>
              <a:rPr lang="es-MX"/>
              <a:t>. </a:t>
            </a:r>
            <a:r>
              <a:rPr lang="es-MX" smtClean="0"/>
              <a:t>    Vigilar </a:t>
            </a:r>
            <a:r>
              <a:rPr lang="es-MX"/>
              <a:t>que el programa federal no sea aplicado afectando la igualdad entre mujeres y hombres. </a:t>
            </a:r>
            <a:endParaRPr lang="es-MX" smtClean="0"/>
          </a:p>
          <a:p>
            <a:pPr algn="just"/>
            <a:r>
              <a:rPr lang="es-MX" smtClean="0"/>
              <a:t>8</a:t>
            </a:r>
            <a:r>
              <a:rPr lang="es-MX"/>
              <a:t>. </a:t>
            </a:r>
            <a:r>
              <a:rPr lang="es-MX" smtClean="0"/>
              <a:t>   Vigilar </a:t>
            </a:r>
            <a:r>
              <a:rPr lang="es-MX"/>
              <a:t>que las autoridades competentes den atención a las quejas y denuncias relacionadas con el programa federal</a:t>
            </a:r>
            <a:r>
              <a:rPr lang="es-MX" sz="2000"/>
              <a:t>.</a:t>
            </a:r>
          </a:p>
        </p:txBody>
      </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2749" y="5662405"/>
            <a:ext cx="1501575" cy="1159922"/>
          </a:xfrm>
          <a:prstGeom prst="rect">
            <a:avLst/>
          </a:prstGeom>
        </p:spPr>
      </p:pic>
    </p:spTree>
    <p:extLst>
      <p:ext uri="{BB962C8B-B14F-4D97-AF65-F5344CB8AC3E}">
        <p14:creationId xmlns:p14="http://schemas.microsoft.com/office/powerpoint/2010/main" val="961824745"/>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92777" y="85512"/>
            <a:ext cx="10006150" cy="6853237"/>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992777" y="636506"/>
            <a:ext cx="10006150" cy="738664"/>
          </a:xfrm>
          <a:prstGeom prst="rect">
            <a:avLst/>
          </a:prstGeom>
          <a:noFill/>
        </p:spPr>
        <p:txBody>
          <a:bodyPr wrap="square" rtlCol="0">
            <a:spAutoFit/>
          </a:bodyPr>
          <a:lstStyle/>
          <a:p>
            <a:r>
              <a:rPr lang="es-MX" sz="2400" b="1" smtClean="0"/>
              <a:t>5.- FORMATOS </a:t>
            </a:r>
            <a:r>
              <a:rPr lang="es-MX" sz="2400" b="1"/>
              <a:t>Y SU LLENADO </a:t>
            </a:r>
          </a:p>
          <a:p>
            <a:endParaRPr lang="es-MX"/>
          </a:p>
        </p:txBody>
      </p:sp>
      <p:sp>
        <p:nvSpPr>
          <p:cNvPr id="8" name="Rectángulo redondeado 7"/>
          <p:cNvSpPr/>
          <p:nvPr/>
        </p:nvSpPr>
        <p:spPr>
          <a:xfrm>
            <a:off x="1711232" y="1217821"/>
            <a:ext cx="8778242" cy="391885"/>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mtClean="0"/>
              <a:t>FORMATOS DE CONTRALORIA SOCIAL A UTILIZAR PROFEXCE</a:t>
            </a:r>
            <a:endParaRPr lang="es-MX"/>
          </a:p>
        </p:txBody>
      </p:sp>
      <p:sp>
        <p:nvSpPr>
          <p:cNvPr id="9" name="Rectángulo redondeado 8"/>
          <p:cNvSpPr/>
          <p:nvPr/>
        </p:nvSpPr>
        <p:spPr>
          <a:xfrm>
            <a:off x="2338250" y="1666100"/>
            <a:ext cx="6139544" cy="457200"/>
          </a:xfrm>
          <a:prstGeom prst="round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BR">
                <a:solidFill>
                  <a:schemeClr val="tx1"/>
                </a:solidFill>
              </a:rPr>
              <a:t>Anexo 2 PITCS Programa Institucional de CS</a:t>
            </a:r>
            <a:endParaRPr lang="es-MX">
              <a:solidFill>
                <a:schemeClr val="tx1"/>
              </a:solidFill>
            </a:endParaRPr>
          </a:p>
        </p:txBody>
      </p:sp>
      <p:sp>
        <p:nvSpPr>
          <p:cNvPr id="10" name="Rectángulo redondeado 9"/>
          <p:cNvSpPr/>
          <p:nvPr/>
        </p:nvSpPr>
        <p:spPr>
          <a:xfrm>
            <a:off x="2338250" y="2193672"/>
            <a:ext cx="6139544" cy="424543"/>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a:solidFill>
                  <a:schemeClr val="tx1"/>
                </a:solidFill>
              </a:rPr>
              <a:t>Anexo 3 Minuta de Reunión</a:t>
            </a:r>
          </a:p>
        </p:txBody>
      </p:sp>
      <p:sp>
        <p:nvSpPr>
          <p:cNvPr id="11" name="Rectángulo redondeado 10"/>
          <p:cNvSpPr/>
          <p:nvPr/>
        </p:nvSpPr>
        <p:spPr>
          <a:xfrm>
            <a:off x="2338250" y="2637203"/>
            <a:ext cx="6139544" cy="445328"/>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BR">
                <a:solidFill>
                  <a:schemeClr val="tx1"/>
                </a:solidFill>
              </a:rPr>
              <a:t>Anexo 3A Lista de Asistencia</a:t>
            </a:r>
            <a:endParaRPr lang="es-MX">
              <a:solidFill>
                <a:schemeClr val="tx1"/>
              </a:solidFill>
            </a:endParaRPr>
          </a:p>
        </p:txBody>
      </p:sp>
      <p:sp>
        <p:nvSpPr>
          <p:cNvPr id="12" name="Rectángulo redondeado 11"/>
          <p:cNvSpPr/>
          <p:nvPr/>
        </p:nvSpPr>
        <p:spPr>
          <a:xfrm>
            <a:off x="2338250" y="3131804"/>
            <a:ext cx="6139544" cy="432266"/>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a:solidFill>
                  <a:schemeClr val="tx1"/>
                </a:solidFill>
              </a:rPr>
              <a:t>Anexo 4 Acta del Registro del Comité de CS </a:t>
            </a:r>
          </a:p>
        </p:txBody>
      </p:sp>
      <p:sp>
        <p:nvSpPr>
          <p:cNvPr id="13" name="Rectángulo redondeado 12"/>
          <p:cNvSpPr/>
          <p:nvPr/>
        </p:nvSpPr>
        <p:spPr>
          <a:xfrm>
            <a:off x="2338250" y="3609749"/>
            <a:ext cx="6139544" cy="453962"/>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a:solidFill>
                  <a:schemeClr val="tx1"/>
                </a:solidFill>
              </a:rPr>
              <a:t>Anexo 5 Acta de Sustitución de un integrante del Comité de CS </a:t>
            </a:r>
          </a:p>
        </p:txBody>
      </p:sp>
      <p:sp>
        <p:nvSpPr>
          <p:cNvPr id="14" name="Rectángulo redondeado 13"/>
          <p:cNvSpPr/>
          <p:nvPr/>
        </p:nvSpPr>
        <p:spPr>
          <a:xfrm>
            <a:off x="2338250" y="4109390"/>
            <a:ext cx="6139544" cy="431074"/>
          </a:xfrm>
          <a:prstGeom prst="round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a:solidFill>
                  <a:schemeClr val="tx1"/>
                </a:solidFill>
              </a:rPr>
              <a:t>Anexo 6 Solicitud de Información</a:t>
            </a:r>
          </a:p>
        </p:txBody>
      </p:sp>
      <p:sp>
        <p:nvSpPr>
          <p:cNvPr id="15" name="Rectángulo redondeado 14"/>
          <p:cNvSpPr/>
          <p:nvPr/>
        </p:nvSpPr>
        <p:spPr>
          <a:xfrm>
            <a:off x="2338250" y="4586143"/>
            <a:ext cx="6139544" cy="423927"/>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a:solidFill>
                  <a:schemeClr val="tx1"/>
                </a:solidFill>
              </a:rPr>
              <a:t>Anexo 7 Informe Final del Comité de Contraloría Social</a:t>
            </a:r>
          </a:p>
        </p:txBody>
      </p:sp>
      <p:sp>
        <p:nvSpPr>
          <p:cNvPr id="16" name="Rectángulo redondeado 15"/>
          <p:cNvSpPr/>
          <p:nvPr/>
        </p:nvSpPr>
        <p:spPr>
          <a:xfrm>
            <a:off x="2338250" y="5055749"/>
            <a:ext cx="6139544" cy="441827"/>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a:solidFill>
                  <a:schemeClr val="tx1"/>
                </a:solidFill>
              </a:rPr>
              <a:t>Anexo 8 Cédula de Quejas y Denuncias</a:t>
            </a:r>
          </a:p>
        </p:txBody>
      </p:sp>
      <p:sp>
        <p:nvSpPr>
          <p:cNvPr id="17" name="Rectángulo redondeado 16"/>
          <p:cNvSpPr/>
          <p:nvPr/>
        </p:nvSpPr>
        <p:spPr>
          <a:xfrm>
            <a:off x="2338250" y="5543255"/>
            <a:ext cx="6139544" cy="402043"/>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a:solidFill>
                  <a:schemeClr val="tx1"/>
                </a:solidFill>
              </a:rPr>
              <a:t>Anexo 9 Reporte de Quejas y Denuncias</a:t>
            </a:r>
          </a:p>
        </p:txBody>
      </p:sp>
      <p:pic>
        <p:nvPicPr>
          <p:cNvPr id="18" name="Imagen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9127" y="6061291"/>
            <a:ext cx="985197" cy="761035"/>
          </a:xfrm>
          <a:prstGeom prst="rect">
            <a:avLst/>
          </a:prstGeom>
        </p:spPr>
      </p:pic>
      <p:sp>
        <p:nvSpPr>
          <p:cNvPr id="4" name="CuadroTexto 3"/>
          <p:cNvSpPr txBox="1"/>
          <p:nvPr/>
        </p:nvSpPr>
        <p:spPr>
          <a:xfrm>
            <a:off x="2322813" y="5990977"/>
            <a:ext cx="7346077" cy="276999"/>
          </a:xfrm>
          <a:prstGeom prst="rect">
            <a:avLst/>
          </a:prstGeom>
          <a:noFill/>
        </p:spPr>
        <p:txBody>
          <a:bodyPr wrap="square" rtlCol="0">
            <a:spAutoFit/>
          </a:bodyPr>
          <a:lstStyle/>
          <a:p>
            <a:r>
              <a:rPr lang="es-MX" sz="1200" smtClean="0"/>
              <a:t>NOTA: Los formatos y su llenado se trabajaran en las presentaciones proporcionadas por la IN</a:t>
            </a:r>
            <a:endParaRPr lang="es-MX" sz="1200"/>
          </a:p>
        </p:txBody>
      </p:sp>
    </p:spTree>
    <p:extLst>
      <p:ext uri="{BB962C8B-B14F-4D97-AF65-F5344CB8AC3E}">
        <p14:creationId xmlns:p14="http://schemas.microsoft.com/office/powerpoint/2010/main" val="3243936929"/>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92777" y="2382"/>
            <a:ext cx="10006150" cy="6853237"/>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p:cNvSpPr txBox="1"/>
          <p:nvPr/>
        </p:nvSpPr>
        <p:spPr>
          <a:xfrm>
            <a:off x="783771" y="809897"/>
            <a:ext cx="10863943" cy="4862870"/>
          </a:xfrm>
          <a:prstGeom prst="rect">
            <a:avLst/>
          </a:prstGeom>
          <a:noFill/>
        </p:spPr>
        <p:txBody>
          <a:bodyPr wrap="square" rtlCol="0">
            <a:spAutoFit/>
          </a:bodyPr>
          <a:lstStyle/>
          <a:p>
            <a:r>
              <a:rPr lang="es-MX" sz="2800" b="1" smtClean="0"/>
              <a:t>CONTENIDO TEMATICO </a:t>
            </a:r>
          </a:p>
          <a:p>
            <a:endParaRPr lang="es-MX"/>
          </a:p>
          <a:p>
            <a:pPr marL="342900" indent="-342900">
              <a:buFont typeface="+mj-lt"/>
              <a:buAutoNum type="arabicPeriod"/>
            </a:pPr>
            <a:r>
              <a:rPr lang="es-MX" sz="2400" smtClean="0"/>
              <a:t>INDUCCION A LA CONTRALORIA SOCIAL  </a:t>
            </a:r>
          </a:p>
          <a:p>
            <a:r>
              <a:rPr lang="es-MX" sz="2400"/>
              <a:t> </a:t>
            </a:r>
            <a:r>
              <a:rPr lang="es-MX" sz="2400" smtClean="0"/>
              <a:t>                      A. OBJETIVOS </a:t>
            </a:r>
          </a:p>
          <a:p>
            <a:r>
              <a:rPr lang="es-MX" sz="2400"/>
              <a:t> </a:t>
            </a:r>
            <a:r>
              <a:rPr lang="es-MX" sz="2400" smtClean="0"/>
              <a:t>                      B. BENEFICIOS DE LA CS</a:t>
            </a:r>
          </a:p>
          <a:p>
            <a:r>
              <a:rPr lang="es-MX" sz="2400"/>
              <a:t> </a:t>
            </a:r>
            <a:r>
              <a:rPr lang="es-MX" sz="2400" smtClean="0"/>
              <a:t>                      C. ESTRUCTURA ORGANIZATIVA </a:t>
            </a:r>
          </a:p>
          <a:p>
            <a:pPr marL="342900" indent="-342900">
              <a:buAutoNum type="arabicPeriod" startAt="2"/>
            </a:pPr>
            <a:r>
              <a:rPr lang="es-MX" sz="2400" smtClean="0"/>
              <a:t>COMITES DE CONTRALORIA SOCIAL </a:t>
            </a:r>
          </a:p>
          <a:p>
            <a:pPr marL="342900" indent="-342900">
              <a:buAutoNum type="arabicPeriod" startAt="2"/>
            </a:pPr>
            <a:r>
              <a:rPr lang="es-MX" sz="2400" smtClean="0"/>
              <a:t>FUNCIONES DEL RESPONSABLE DE CONTRALORIA SOCIAL EN LA INSTANCIA EJECUTORA Y FUNCIONES DE LOS INTEGRANTES DEL CCS </a:t>
            </a:r>
          </a:p>
          <a:p>
            <a:pPr marL="342900" indent="-342900">
              <a:buAutoNum type="arabicPeriod" startAt="2"/>
            </a:pPr>
            <a:r>
              <a:rPr lang="es-MX" sz="2400" smtClean="0"/>
              <a:t>ACCIONES DE VIGILANCIA DEL CCS</a:t>
            </a:r>
          </a:p>
          <a:p>
            <a:pPr marL="342900" indent="-342900">
              <a:buAutoNum type="arabicPeriod" startAt="2"/>
            </a:pPr>
            <a:r>
              <a:rPr lang="es-MX" sz="2400" smtClean="0"/>
              <a:t>FORMATO S Y SU LLENADO </a:t>
            </a:r>
          </a:p>
          <a:p>
            <a:pPr marL="342900" indent="-342900">
              <a:buAutoNum type="arabicPeriod" startAt="2"/>
            </a:pPr>
            <a:r>
              <a:rPr lang="es-MX" sz="2400" smtClean="0"/>
              <a:t>SOLICITUS DE INFORMACION Y ESTRATEGIAS DE VIGILANCIA </a:t>
            </a:r>
          </a:p>
          <a:p>
            <a:pPr marL="342900" indent="-342900">
              <a:buAutoNum type="arabicPeriod" startAt="2"/>
            </a:pPr>
            <a:r>
              <a:rPr lang="es-MX" sz="2400" smtClean="0"/>
              <a:t>MECANISMO PARA LA CAPTACION Y SEGUIMIENTO DE QUEJAS Y DENUNCIAS </a:t>
            </a:r>
          </a:p>
        </p:txBody>
      </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2749" y="5662405"/>
            <a:ext cx="1501575" cy="1159922"/>
          </a:xfrm>
          <a:prstGeom prst="rect">
            <a:avLst/>
          </a:prstGeom>
        </p:spPr>
      </p:pic>
    </p:spTree>
    <p:extLst>
      <p:ext uri="{BB962C8B-B14F-4D97-AF65-F5344CB8AC3E}">
        <p14:creationId xmlns:p14="http://schemas.microsoft.com/office/powerpoint/2010/main" val="1650753346"/>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97280" y="85513"/>
            <a:ext cx="9901647" cy="6781662"/>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3253" y="5734719"/>
            <a:ext cx="985197" cy="761035"/>
          </a:xfrm>
          <a:prstGeom prst="rect">
            <a:avLst/>
          </a:prstGeom>
        </p:spPr>
      </p:pic>
      <p:pic>
        <p:nvPicPr>
          <p:cNvPr id="4" name="Imagen 3"/>
          <p:cNvPicPr>
            <a:picLocks noChangeAspect="1"/>
          </p:cNvPicPr>
          <p:nvPr/>
        </p:nvPicPr>
        <p:blipFill>
          <a:blip r:embed="rId4"/>
          <a:srcRect l="20617" t="15447" r="22257" b="6339"/>
          <a:stretch>
            <a:fillRect/>
          </a:stretch>
        </p:blipFill>
        <p:spPr>
          <a:xfrm>
            <a:off x="3239589" y="777935"/>
            <a:ext cx="6126481" cy="4715992"/>
          </a:xfrm>
          <a:prstGeom prst="rect">
            <a:avLst/>
          </a:prstGeom>
        </p:spPr>
      </p:pic>
    </p:spTree>
    <p:extLst>
      <p:ext uri="{BB962C8B-B14F-4D97-AF65-F5344CB8AC3E}">
        <p14:creationId xmlns:p14="http://schemas.microsoft.com/office/powerpoint/2010/main" val="2001422241"/>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97280" y="0"/>
            <a:ext cx="10013105" cy="6858000"/>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3"/>
          <a:srcRect l="18911" t="10625" r="20450" b="28304"/>
          <a:stretch>
            <a:fillRect/>
          </a:stretch>
        </p:blipFill>
        <p:spPr>
          <a:xfrm>
            <a:off x="2158849" y="914400"/>
            <a:ext cx="7889965" cy="4467497"/>
          </a:xfrm>
          <a:prstGeom prst="rect">
            <a:avLst/>
          </a:prstGeom>
        </p:spPr>
      </p:pic>
    </p:spTree>
    <p:extLst>
      <p:ext uri="{BB962C8B-B14F-4D97-AF65-F5344CB8AC3E}">
        <p14:creationId xmlns:p14="http://schemas.microsoft.com/office/powerpoint/2010/main" val="1716132171"/>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9557" y="0"/>
            <a:ext cx="9939370" cy="6807499"/>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1623060" y="1214846"/>
            <a:ext cx="9189720" cy="3905794"/>
          </a:xfrm>
          <a:prstGeom prst="rect">
            <a:avLst/>
          </a:prstGeom>
          <a:noFill/>
        </p:spPr>
        <p:txBody>
          <a:bodyPr wrap="square" rtlCol="0">
            <a:spAutoFit/>
          </a:bodyPr>
          <a:lstStyle/>
          <a:p>
            <a:r>
              <a:rPr lang="es-MX" sz="2400" smtClean="0"/>
              <a:t>OBJETIVOS DE LA REUNIÓN </a:t>
            </a:r>
          </a:p>
          <a:p>
            <a:endParaRPr lang="es-MX"/>
          </a:p>
          <a:p>
            <a:pPr marL="342900" indent="-342900">
              <a:buFont typeface="+mj-lt"/>
              <a:buAutoNum type="arabicPeriod"/>
            </a:pPr>
            <a:r>
              <a:rPr lang="es-MX" smtClean="0"/>
              <a:t>Constituir el Comité de la contraloría Social</a:t>
            </a:r>
          </a:p>
          <a:p>
            <a:pPr marL="342900" indent="-342900">
              <a:buFont typeface="+mj-lt"/>
              <a:buAutoNum type="arabicPeriod"/>
            </a:pPr>
            <a:r>
              <a:rPr lang="es-MX" smtClean="0"/>
              <a:t>Capacitar a los integrantes de C.C.S. </a:t>
            </a:r>
          </a:p>
          <a:p>
            <a:pPr marL="342900" indent="-342900">
              <a:buFont typeface="+mj-lt"/>
              <a:buAutoNum type="arabicPeriod"/>
            </a:pPr>
            <a:r>
              <a:rPr lang="es-MX" smtClean="0"/>
              <a:t>Supervisar la Distribución y cierre del Presupuesto asignado .</a:t>
            </a:r>
          </a:p>
          <a:p>
            <a:pPr marL="342900" indent="-342900">
              <a:buFont typeface="+mj-lt"/>
              <a:buAutoNum type="arabicPeriod"/>
            </a:pPr>
            <a:r>
              <a:rPr lang="es-MX" smtClean="0"/>
              <a:t>Supervisar la distribución  y Cierre de los Materiales de Capacitación </a:t>
            </a:r>
          </a:p>
          <a:p>
            <a:pPr marL="342900" indent="-342900">
              <a:buFont typeface="+mj-lt"/>
              <a:buAutoNum type="arabicPeriod"/>
            </a:pPr>
            <a:r>
              <a:rPr lang="es-MX" smtClean="0"/>
              <a:t>Supervisar </a:t>
            </a:r>
            <a:r>
              <a:rPr lang="es-MX"/>
              <a:t>la </a:t>
            </a:r>
            <a:r>
              <a:rPr lang="es-MX" smtClean="0"/>
              <a:t>Distribución </a:t>
            </a:r>
            <a:r>
              <a:rPr lang="es-MX"/>
              <a:t>y cierre </a:t>
            </a:r>
            <a:r>
              <a:rPr lang="es-MX" smtClean="0"/>
              <a:t>de Difusión </a:t>
            </a:r>
          </a:p>
          <a:p>
            <a:pPr marL="342900" indent="-342900">
              <a:buFont typeface="+mj-lt"/>
              <a:buAutoNum type="arabicPeriod"/>
            </a:pPr>
            <a:r>
              <a:rPr lang="es-MX" smtClean="0"/>
              <a:t>Verificar que se hayan realizado todas las actividades programadas en el PITCS al cierre del año.</a:t>
            </a:r>
          </a:p>
          <a:p>
            <a:pPr marL="342900" indent="-342900">
              <a:buFont typeface="+mj-lt"/>
              <a:buAutoNum type="arabicPeriod"/>
            </a:pPr>
            <a:r>
              <a:rPr lang="es-MX" smtClean="0"/>
              <a:t>Realizar el informe Final del  CCS y subirlo a la pagina de la Universidad</a:t>
            </a:r>
          </a:p>
          <a:p>
            <a:pPr marL="342900" indent="-342900">
              <a:buFont typeface="+mj-lt"/>
              <a:buAutoNum type="arabicPeriod"/>
            </a:pPr>
            <a:r>
              <a:rPr lang="es-MX" smtClean="0"/>
              <a:t>Elaborar el reporte final de quejas y denuncias</a:t>
            </a:r>
          </a:p>
          <a:p>
            <a:pPr marL="342900" indent="-342900">
              <a:buFont typeface="+mj-lt"/>
              <a:buAutoNum type="arabicPeriod"/>
            </a:pPr>
            <a:r>
              <a:rPr lang="es-MX" smtClean="0"/>
              <a:t>Analizar los resultados y elaborar un reporte final de CS y Acciones de mejora para el siguiente ejercicio fiscal </a:t>
            </a:r>
          </a:p>
        </p:txBody>
      </p:sp>
    </p:spTree>
    <p:extLst>
      <p:ext uri="{BB962C8B-B14F-4D97-AF65-F5344CB8AC3E}">
        <p14:creationId xmlns:p14="http://schemas.microsoft.com/office/powerpoint/2010/main" val="622172012"/>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9557" y="0"/>
            <a:ext cx="9939370" cy="6807499"/>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p:cNvPicPr>
            <a:picLocks noChangeAspect="1"/>
          </p:cNvPicPr>
          <p:nvPr/>
        </p:nvPicPr>
        <p:blipFill>
          <a:blip r:embed="rId3"/>
          <a:srcRect l="9297" t="18125" r="9531" b="5000"/>
          <a:stretch>
            <a:fillRect/>
          </a:stretch>
        </p:blipFill>
        <p:spPr>
          <a:xfrm>
            <a:off x="1928803" y="1509635"/>
            <a:ext cx="8462134" cy="4505811"/>
          </a:xfrm>
          <a:prstGeom prst="rect">
            <a:avLst/>
          </a:prstGeom>
        </p:spPr>
      </p:pic>
      <p:sp>
        <p:nvSpPr>
          <p:cNvPr id="2" name="CuadroTexto 1"/>
          <p:cNvSpPr txBox="1"/>
          <p:nvPr/>
        </p:nvSpPr>
        <p:spPr>
          <a:xfrm>
            <a:off x="2024743" y="1136469"/>
            <a:ext cx="8366194" cy="369332"/>
          </a:xfrm>
          <a:prstGeom prst="rect">
            <a:avLst/>
          </a:prstGeom>
          <a:noFill/>
        </p:spPr>
        <p:txBody>
          <a:bodyPr wrap="square" rtlCol="0">
            <a:spAutoFit/>
          </a:bodyPr>
          <a:lstStyle/>
          <a:p>
            <a:pPr algn="ctr"/>
            <a:r>
              <a:rPr lang="es-MX" b="1" smtClean="0"/>
              <a:t>FORMATO A3 MINUTA DE REUNION</a:t>
            </a:r>
            <a:endParaRPr lang="es-MX" b="1"/>
          </a:p>
        </p:txBody>
      </p:sp>
    </p:spTree>
    <p:extLst>
      <p:ext uri="{BB962C8B-B14F-4D97-AF65-F5344CB8AC3E}">
        <p14:creationId xmlns:p14="http://schemas.microsoft.com/office/powerpoint/2010/main" val="3332539446"/>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9557" y="0"/>
            <a:ext cx="9939370" cy="6807499"/>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3"/>
          <a:srcRect l="9647" t="15938" r="9005" b="7187"/>
          <a:stretch>
            <a:fillRect/>
          </a:stretch>
        </p:blipFill>
        <p:spPr>
          <a:xfrm>
            <a:off x="1697271" y="754380"/>
            <a:ext cx="8663941" cy="4603303"/>
          </a:xfrm>
          <a:prstGeom prst="rect">
            <a:avLst/>
          </a:prstGeom>
        </p:spPr>
      </p:pic>
    </p:spTree>
    <p:extLst>
      <p:ext uri="{BB962C8B-B14F-4D97-AF65-F5344CB8AC3E}">
        <p14:creationId xmlns:p14="http://schemas.microsoft.com/office/powerpoint/2010/main" val="2530134932"/>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9557" y="0"/>
            <a:ext cx="9939370" cy="6807499"/>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3"/>
          <a:srcRect l="9297" t="19688" r="9531" b="5312"/>
          <a:stretch>
            <a:fillRect/>
          </a:stretch>
        </p:blipFill>
        <p:spPr>
          <a:xfrm>
            <a:off x="1280160" y="888274"/>
            <a:ext cx="9718767" cy="5251269"/>
          </a:xfrm>
          <a:prstGeom prst="rect">
            <a:avLst/>
          </a:prstGeom>
        </p:spPr>
      </p:pic>
    </p:spTree>
    <p:extLst>
      <p:ext uri="{BB962C8B-B14F-4D97-AF65-F5344CB8AC3E}">
        <p14:creationId xmlns:p14="http://schemas.microsoft.com/office/powerpoint/2010/main" val="1114557541"/>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9557" y="0"/>
            <a:ext cx="9939370" cy="6807499"/>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3"/>
          <a:srcRect l="9648" t="13125" r="9180" b="11250"/>
          <a:stretch>
            <a:fillRect/>
          </a:stretch>
        </p:blipFill>
        <p:spPr>
          <a:xfrm>
            <a:off x="1059557" y="868679"/>
            <a:ext cx="10187563" cy="5218611"/>
          </a:xfrm>
          <a:prstGeom prst="rect">
            <a:avLst/>
          </a:prstGeom>
        </p:spPr>
      </p:pic>
    </p:spTree>
    <p:extLst>
      <p:ext uri="{BB962C8B-B14F-4D97-AF65-F5344CB8AC3E}">
        <p14:creationId xmlns:p14="http://schemas.microsoft.com/office/powerpoint/2010/main" val="2883369250"/>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9557" y="0"/>
            <a:ext cx="9939370" cy="6807499"/>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3"/>
          <a:srcRect l="9648" t="15938" r="9532" b="7187"/>
          <a:stretch>
            <a:fillRect/>
          </a:stretch>
        </p:blipFill>
        <p:spPr>
          <a:xfrm>
            <a:off x="1162594" y="793569"/>
            <a:ext cx="9836333" cy="5306785"/>
          </a:xfrm>
          <a:prstGeom prst="rect">
            <a:avLst/>
          </a:prstGeom>
        </p:spPr>
      </p:pic>
    </p:spTree>
    <p:extLst>
      <p:ext uri="{BB962C8B-B14F-4D97-AF65-F5344CB8AC3E}">
        <p14:creationId xmlns:p14="http://schemas.microsoft.com/office/powerpoint/2010/main" val="2216937407"/>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9557" y="0"/>
            <a:ext cx="9939370" cy="6807499"/>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3"/>
          <a:srcRect l="16299" t="20982" r="16334" b="16160"/>
          <a:stretch>
            <a:fillRect/>
          </a:stretch>
        </p:blipFill>
        <p:spPr>
          <a:xfrm>
            <a:off x="940527" y="757647"/>
            <a:ext cx="10189028" cy="5316582"/>
          </a:xfrm>
          <a:prstGeom prst="rect">
            <a:avLst/>
          </a:prstGeom>
        </p:spPr>
      </p:pic>
    </p:spTree>
    <p:extLst>
      <p:ext uri="{BB962C8B-B14F-4D97-AF65-F5344CB8AC3E}">
        <p14:creationId xmlns:p14="http://schemas.microsoft.com/office/powerpoint/2010/main" val="2918917673"/>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9557" y="0"/>
            <a:ext cx="9939370" cy="6807499"/>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3"/>
          <a:srcRect l="30205" t="13749" r="35886" b="7813"/>
          <a:stretch>
            <a:fillRect/>
          </a:stretch>
        </p:blipFill>
        <p:spPr>
          <a:xfrm>
            <a:off x="2560320" y="797709"/>
            <a:ext cx="6818811" cy="5212080"/>
          </a:xfrm>
          <a:prstGeom prst="rect">
            <a:avLst/>
          </a:prstGeom>
        </p:spPr>
      </p:pic>
    </p:spTree>
    <p:extLst>
      <p:ext uri="{BB962C8B-B14F-4D97-AF65-F5344CB8AC3E}">
        <p14:creationId xmlns:p14="http://schemas.microsoft.com/office/powerpoint/2010/main" val="2971704511"/>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92777" y="2382"/>
            <a:ext cx="10006150" cy="6853237"/>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p:cNvSpPr txBox="1"/>
          <p:nvPr/>
        </p:nvSpPr>
        <p:spPr>
          <a:xfrm>
            <a:off x="992777" y="1227909"/>
            <a:ext cx="9157063" cy="4401205"/>
          </a:xfrm>
          <a:prstGeom prst="rect">
            <a:avLst/>
          </a:prstGeom>
          <a:noFill/>
        </p:spPr>
        <p:txBody>
          <a:bodyPr wrap="square" rtlCol="0">
            <a:spAutoFit/>
          </a:bodyPr>
          <a:lstStyle/>
          <a:p>
            <a:r>
              <a:rPr lang="es-MX" sz="2800" b="1" smtClean="0"/>
              <a:t>1.- INDUCCION A LA CONTRALORIA SOCIAL.</a:t>
            </a:r>
          </a:p>
          <a:p>
            <a:endParaRPr lang="es-MX" sz="2800" b="1"/>
          </a:p>
          <a:p>
            <a:r>
              <a:rPr lang="es-MX" sz="2800" b="1" smtClean="0"/>
              <a:t>¿Qué es la </a:t>
            </a:r>
            <a:r>
              <a:rPr lang="es-MX" sz="2800" b="1"/>
              <a:t>C</a:t>
            </a:r>
            <a:r>
              <a:rPr lang="es-MX" sz="2800" b="1" smtClean="0"/>
              <a:t>ontraloría Social?</a:t>
            </a:r>
          </a:p>
          <a:p>
            <a:endParaRPr lang="es-MX" sz="2800" b="1" smtClean="0"/>
          </a:p>
          <a:p>
            <a:pPr algn="just"/>
            <a:r>
              <a:rPr lang="es-MX" sz="2800"/>
              <a:t>De acuerdo al Artículo 69 de la Ley General de Desarrollo Social, se reconoce a la Contraloría Social como el mecanismo de los beneficiarios, de manera organizada, para verificar el cumplimiento de las metas y la correcta aplicación de los recursos públicos asignados a los programas de desarrollo social.</a:t>
            </a:r>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2749" y="5662405"/>
            <a:ext cx="1501575" cy="1159922"/>
          </a:xfrm>
          <a:prstGeom prst="rect">
            <a:avLst/>
          </a:prstGeom>
        </p:spPr>
      </p:pic>
    </p:spTree>
    <p:extLst>
      <p:ext uri="{BB962C8B-B14F-4D97-AF65-F5344CB8AC3E}">
        <p14:creationId xmlns:p14="http://schemas.microsoft.com/office/powerpoint/2010/main" val="4220417919"/>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9557" y="0"/>
            <a:ext cx="9939370" cy="6807499"/>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p:cNvPicPr>
            <a:picLocks noChangeAspect="1"/>
          </p:cNvPicPr>
          <p:nvPr/>
        </p:nvPicPr>
        <p:blipFill>
          <a:blip r:embed="rId3"/>
          <a:srcRect l="9648" t="15313" r="9356" b="8125"/>
          <a:stretch>
            <a:fillRect/>
          </a:stretch>
        </p:blipFill>
        <p:spPr>
          <a:xfrm>
            <a:off x="1917707" y="917665"/>
            <a:ext cx="8223069" cy="4370177"/>
          </a:xfrm>
          <a:prstGeom prst="rect">
            <a:avLst/>
          </a:prstGeom>
        </p:spPr>
      </p:pic>
    </p:spTree>
    <p:extLst>
      <p:ext uri="{BB962C8B-B14F-4D97-AF65-F5344CB8AC3E}">
        <p14:creationId xmlns:p14="http://schemas.microsoft.com/office/powerpoint/2010/main" val="3579972477"/>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9557" y="0"/>
            <a:ext cx="9939370" cy="6807499"/>
          </a:xfrm>
          <a:prstGeom prst="rect">
            <a:avLst/>
          </a:prstGeom>
          <a:noFill/>
          <a:extLst>
            <a:ext uri="{909E8E84-426E-40DD-AFC4-6F175D3DCCD1}">
              <a14:hiddenFill xmlns:a14="http://schemas.microsoft.com/office/drawing/2010/main">
                <a:solidFill>
                  <a:srgbClr val="FFFFFF"/>
                </a:solidFill>
              </a14:hiddenFill>
            </a:ext>
          </a:extLst>
        </p:spPr>
      </p:pic>
      <p:pic>
        <p:nvPicPr>
          <p:cNvPr id="3" name="WordPictureWatermark182851986" descr="NUEVA HOJA"/>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211957" y="152401"/>
            <a:ext cx="9786970" cy="6703120"/>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n 3"/>
          <p:cNvPicPr>
            <a:picLocks noChangeAspect="1"/>
          </p:cNvPicPr>
          <p:nvPr/>
        </p:nvPicPr>
        <p:blipFill>
          <a:blip r:embed="rId4"/>
          <a:srcRect l="9473" t="13125" r="9707" b="13125"/>
          <a:stretch>
            <a:fillRect/>
          </a:stretch>
        </p:blipFill>
        <p:spPr>
          <a:xfrm>
            <a:off x="1059558" y="1025179"/>
            <a:ext cx="10091770" cy="5088237"/>
          </a:xfrm>
          <a:prstGeom prst="rect">
            <a:avLst/>
          </a:prstGeom>
        </p:spPr>
      </p:pic>
    </p:spTree>
    <p:extLst>
      <p:ext uri="{BB962C8B-B14F-4D97-AF65-F5344CB8AC3E}">
        <p14:creationId xmlns:p14="http://schemas.microsoft.com/office/powerpoint/2010/main" val="1520772260"/>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9557" y="0"/>
            <a:ext cx="9939370" cy="6807499"/>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3"/>
          <a:srcRect l="16325" t="17187" r="16560" b="20000"/>
          <a:stretch>
            <a:fillRect/>
          </a:stretch>
        </p:blipFill>
        <p:spPr>
          <a:xfrm>
            <a:off x="1937301" y="800100"/>
            <a:ext cx="8183881" cy="4306178"/>
          </a:xfrm>
          <a:prstGeom prst="rect">
            <a:avLst/>
          </a:prstGeom>
        </p:spPr>
      </p:pic>
    </p:spTree>
    <p:extLst>
      <p:ext uri="{BB962C8B-B14F-4D97-AF65-F5344CB8AC3E}">
        <p14:creationId xmlns:p14="http://schemas.microsoft.com/office/powerpoint/2010/main" val="2026476172"/>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9557" y="0"/>
            <a:ext cx="9939370" cy="6807499"/>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3"/>
          <a:srcRect l="16150" t="19376" r="16208" b="17499"/>
          <a:stretch>
            <a:fillRect/>
          </a:stretch>
        </p:blipFill>
        <p:spPr>
          <a:xfrm>
            <a:off x="1711517" y="731520"/>
            <a:ext cx="8635449" cy="4530806"/>
          </a:xfrm>
          <a:prstGeom prst="rect">
            <a:avLst/>
          </a:prstGeom>
        </p:spPr>
      </p:pic>
    </p:spTree>
    <p:extLst>
      <p:ext uri="{BB962C8B-B14F-4D97-AF65-F5344CB8AC3E}">
        <p14:creationId xmlns:p14="http://schemas.microsoft.com/office/powerpoint/2010/main" val="1289001964"/>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9557" y="0"/>
            <a:ext cx="9939370" cy="6807499"/>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3"/>
          <a:srcRect l="16139" t="23390" r="16352" b="13352"/>
          <a:stretch>
            <a:fillRect/>
          </a:stretch>
        </p:blipFill>
        <p:spPr>
          <a:xfrm>
            <a:off x="1637351" y="692727"/>
            <a:ext cx="8783781" cy="4627419"/>
          </a:xfrm>
          <a:prstGeom prst="rect">
            <a:avLst/>
          </a:prstGeom>
        </p:spPr>
      </p:pic>
    </p:spTree>
    <p:extLst>
      <p:ext uri="{BB962C8B-B14F-4D97-AF65-F5344CB8AC3E}">
        <p14:creationId xmlns:p14="http://schemas.microsoft.com/office/powerpoint/2010/main" val="1636779054"/>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9557" y="0"/>
            <a:ext cx="9939370" cy="6807499"/>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3"/>
          <a:srcRect l="16139" t="15057" r="16458" b="21685"/>
          <a:stretch>
            <a:fillRect/>
          </a:stretch>
        </p:blipFill>
        <p:spPr>
          <a:xfrm>
            <a:off x="1634838" y="706582"/>
            <a:ext cx="8559866" cy="4516581"/>
          </a:xfrm>
          <a:prstGeom prst="rect">
            <a:avLst/>
          </a:prstGeom>
        </p:spPr>
      </p:pic>
    </p:spTree>
    <p:extLst>
      <p:ext uri="{BB962C8B-B14F-4D97-AF65-F5344CB8AC3E}">
        <p14:creationId xmlns:p14="http://schemas.microsoft.com/office/powerpoint/2010/main" val="238019860"/>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9557" y="0"/>
            <a:ext cx="9939370" cy="6807499"/>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n 6"/>
          <p:cNvPicPr>
            <a:picLocks noChangeAspect="1"/>
          </p:cNvPicPr>
          <p:nvPr/>
        </p:nvPicPr>
        <p:blipFill>
          <a:blip r:embed="rId3"/>
          <a:srcRect l="16245" t="23201" r="16458" b="13920"/>
          <a:stretch>
            <a:fillRect/>
          </a:stretch>
        </p:blipFill>
        <p:spPr>
          <a:xfrm>
            <a:off x="1651205" y="734292"/>
            <a:ext cx="8756073" cy="4599709"/>
          </a:xfrm>
          <a:prstGeom prst="rect">
            <a:avLst/>
          </a:prstGeom>
        </p:spPr>
      </p:pic>
    </p:spTree>
    <p:extLst>
      <p:ext uri="{BB962C8B-B14F-4D97-AF65-F5344CB8AC3E}">
        <p14:creationId xmlns:p14="http://schemas.microsoft.com/office/powerpoint/2010/main" val="1941389910"/>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9557" y="0"/>
            <a:ext cx="9939370" cy="6807499"/>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3"/>
          <a:srcRect l="16139" t="19603" r="16352" b="16572"/>
          <a:stretch>
            <a:fillRect/>
          </a:stretch>
        </p:blipFill>
        <p:spPr>
          <a:xfrm>
            <a:off x="1956007" y="775853"/>
            <a:ext cx="8366748" cy="4447311"/>
          </a:xfrm>
          <a:prstGeom prst="rect">
            <a:avLst/>
          </a:prstGeom>
        </p:spPr>
      </p:pic>
    </p:spTree>
    <p:extLst>
      <p:ext uri="{BB962C8B-B14F-4D97-AF65-F5344CB8AC3E}">
        <p14:creationId xmlns:p14="http://schemas.microsoft.com/office/powerpoint/2010/main" val="1805783562"/>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9557" y="0"/>
            <a:ext cx="9939370" cy="6807499"/>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3"/>
          <a:srcRect l="16352" t="22064" r="19440" b="14110"/>
          <a:stretch>
            <a:fillRect/>
          </a:stretch>
        </p:blipFill>
        <p:spPr>
          <a:xfrm>
            <a:off x="1731819" y="678873"/>
            <a:ext cx="8354292" cy="4668982"/>
          </a:xfrm>
          <a:prstGeom prst="rect">
            <a:avLst/>
          </a:prstGeom>
        </p:spPr>
      </p:pic>
    </p:spTree>
    <p:extLst>
      <p:ext uri="{BB962C8B-B14F-4D97-AF65-F5344CB8AC3E}">
        <p14:creationId xmlns:p14="http://schemas.microsoft.com/office/powerpoint/2010/main" val="1162740228"/>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9557" y="0"/>
            <a:ext cx="9939370" cy="6807499"/>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3"/>
          <a:srcRect l="16245" t="19603" r="16245" b="16951"/>
          <a:stretch>
            <a:fillRect/>
          </a:stretch>
        </p:blipFill>
        <p:spPr>
          <a:xfrm>
            <a:off x="1540369" y="734291"/>
            <a:ext cx="8783782" cy="4641274"/>
          </a:xfrm>
          <a:prstGeom prst="rect">
            <a:avLst/>
          </a:prstGeom>
        </p:spPr>
      </p:pic>
    </p:spTree>
    <p:extLst>
      <p:ext uri="{BB962C8B-B14F-4D97-AF65-F5344CB8AC3E}">
        <p14:creationId xmlns:p14="http://schemas.microsoft.com/office/powerpoint/2010/main" val="1280115767"/>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92777" y="2382"/>
            <a:ext cx="10006150" cy="6853237"/>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992777" y="927463"/>
            <a:ext cx="10267406" cy="523220"/>
          </a:xfrm>
          <a:prstGeom prst="rect">
            <a:avLst/>
          </a:prstGeom>
          <a:noFill/>
        </p:spPr>
        <p:txBody>
          <a:bodyPr wrap="square" rtlCol="0">
            <a:spAutoFit/>
          </a:bodyPr>
          <a:lstStyle/>
          <a:p>
            <a:pPr algn="ctr"/>
            <a:r>
              <a:rPr lang="es-MX" sz="2800" b="1"/>
              <a:t>Normatividad aplicable a la Contraloría Social </a:t>
            </a:r>
            <a:r>
              <a:rPr lang="es-MX"/>
              <a:t>	</a:t>
            </a:r>
          </a:p>
        </p:txBody>
      </p:sp>
      <p:graphicFrame>
        <p:nvGraphicFramePr>
          <p:cNvPr id="4" name="Diagrama 3"/>
          <p:cNvGraphicFramePr/>
          <p:nvPr>
            <p:extLst>
              <p:ext uri="{D42A27DB-BD31-4B8C-83A1-F6EECF244321}">
                <p14:modId xmlns:p14="http://schemas.microsoft.com/office/powerpoint/2010/main" val="3607606277"/>
              </p:ext>
            </p:extLst>
          </p:nvPr>
        </p:nvGraphicFramePr>
        <p:xfrm>
          <a:off x="2032000" y="2221876"/>
          <a:ext cx="8128000" cy="39164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Diagrama 4"/>
          <p:cNvGraphicFramePr/>
          <p:nvPr>
            <p:extLst>
              <p:ext uri="{D42A27DB-BD31-4B8C-83A1-F6EECF244321}">
                <p14:modId xmlns:p14="http://schemas.microsoft.com/office/powerpoint/2010/main" val="763690089"/>
              </p:ext>
            </p:extLst>
          </p:nvPr>
        </p:nvGraphicFramePr>
        <p:xfrm>
          <a:off x="2032000" y="1884219"/>
          <a:ext cx="8128000" cy="344978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6" name="Imagen 5"/>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662749" y="5662405"/>
            <a:ext cx="1501575" cy="1159922"/>
          </a:xfrm>
          <a:prstGeom prst="rect">
            <a:avLst/>
          </a:prstGeom>
        </p:spPr>
      </p:pic>
    </p:spTree>
    <p:extLst>
      <p:ext uri="{BB962C8B-B14F-4D97-AF65-F5344CB8AC3E}">
        <p14:creationId xmlns:p14="http://schemas.microsoft.com/office/powerpoint/2010/main" val="1930872642"/>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9557" y="0"/>
            <a:ext cx="9939370" cy="6807499"/>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3"/>
          <a:srcRect l="16245" t="22064" r="16352" b="14868"/>
          <a:stretch>
            <a:fillRect/>
          </a:stretch>
        </p:blipFill>
        <p:spPr>
          <a:xfrm>
            <a:off x="1454727" y="706582"/>
            <a:ext cx="8769927" cy="4613564"/>
          </a:xfrm>
          <a:prstGeom prst="rect">
            <a:avLst/>
          </a:prstGeom>
        </p:spPr>
      </p:pic>
    </p:spTree>
    <p:extLst>
      <p:ext uri="{BB962C8B-B14F-4D97-AF65-F5344CB8AC3E}">
        <p14:creationId xmlns:p14="http://schemas.microsoft.com/office/powerpoint/2010/main" val="1513221089"/>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9557" y="0"/>
            <a:ext cx="9939370" cy="6807499"/>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3"/>
          <a:srcRect l="16352" t="19413" r="16352" b="17329"/>
          <a:stretch>
            <a:fillRect/>
          </a:stretch>
        </p:blipFill>
        <p:spPr>
          <a:xfrm>
            <a:off x="1651205" y="775853"/>
            <a:ext cx="8756073" cy="4627419"/>
          </a:xfrm>
          <a:prstGeom prst="rect">
            <a:avLst/>
          </a:prstGeom>
        </p:spPr>
      </p:pic>
    </p:spTree>
    <p:extLst>
      <p:ext uri="{BB962C8B-B14F-4D97-AF65-F5344CB8AC3E}">
        <p14:creationId xmlns:p14="http://schemas.microsoft.com/office/powerpoint/2010/main" val="2839746669"/>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9557" y="0"/>
            <a:ext cx="9939370" cy="6807499"/>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3"/>
          <a:srcRect l="10351" t="23125" r="9532" b="7187"/>
          <a:stretch>
            <a:fillRect/>
          </a:stretch>
        </p:blipFill>
        <p:spPr>
          <a:xfrm>
            <a:off x="1765419" y="963384"/>
            <a:ext cx="8527646" cy="4170317"/>
          </a:xfrm>
          <a:prstGeom prst="rect">
            <a:avLst/>
          </a:prstGeom>
        </p:spPr>
      </p:pic>
    </p:spTree>
    <p:extLst>
      <p:ext uri="{BB962C8B-B14F-4D97-AF65-F5344CB8AC3E}">
        <p14:creationId xmlns:p14="http://schemas.microsoft.com/office/powerpoint/2010/main" val="1908716674"/>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9557" y="0"/>
            <a:ext cx="9939370" cy="6807499"/>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3"/>
          <a:srcRect l="11054" t="15001" r="9883" b="9374"/>
          <a:stretch>
            <a:fillRect/>
          </a:stretch>
        </p:blipFill>
        <p:spPr>
          <a:xfrm>
            <a:off x="1965959" y="822960"/>
            <a:ext cx="8481061" cy="4560926"/>
          </a:xfrm>
          <a:prstGeom prst="rect">
            <a:avLst/>
          </a:prstGeom>
        </p:spPr>
      </p:pic>
    </p:spTree>
    <p:extLst>
      <p:ext uri="{BB962C8B-B14F-4D97-AF65-F5344CB8AC3E}">
        <p14:creationId xmlns:p14="http://schemas.microsoft.com/office/powerpoint/2010/main" val="712784490"/>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9557" y="0"/>
            <a:ext cx="9939370" cy="6807499"/>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3"/>
          <a:srcRect l="10703" t="14687" r="12167" b="16562"/>
          <a:stretch>
            <a:fillRect/>
          </a:stretch>
        </p:blipFill>
        <p:spPr>
          <a:xfrm>
            <a:off x="1558864" y="731520"/>
            <a:ext cx="8940755" cy="4480560"/>
          </a:xfrm>
          <a:prstGeom prst="rect">
            <a:avLst/>
          </a:prstGeom>
        </p:spPr>
      </p:pic>
    </p:spTree>
    <p:extLst>
      <p:ext uri="{BB962C8B-B14F-4D97-AF65-F5344CB8AC3E}">
        <p14:creationId xmlns:p14="http://schemas.microsoft.com/office/powerpoint/2010/main" val="1740775938"/>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9557" y="0"/>
            <a:ext cx="9939370" cy="6807499"/>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3"/>
          <a:srcRect l="11581" t="16562" r="10761" b="9062"/>
          <a:stretch>
            <a:fillRect/>
          </a:stretch>
        </p:blipFill>
        <p:spPr>
          <a:xfrm>
            <a:off x="1783813" y="754380"/>
            <a:ext cx="8490858" cy="4572000"/>
          </a:xfrm>
          <a:prstGeom prst="rect">
            <a:avLst/>
          </a:prstGeom>
        </p:spPr>
      </p:pic>
    </p:spTree>
    <p:extLst>
      <p:ext uri="{BB962C8B-B14F-4D97-AF65-F5344CB8AC3E}">
        <p14:creationId xmlns:p14="http://schemas.microsoft.com/office/powerpoint/2010/main" val="3938032194"/>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9557" y="0"/>
            <a:ext cx="9939370" cy="6807499"/>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3"/>
          <a:srcRect l="11054" t="13438" r="10586" b="15000"/>
          <a:stretch>
            <a:fillRect/>
          </a:stretch>
        </p:blipFill>
        <p:spPr>
          <a:xfrm>
            <a:off x="2083526" y="708660"/>
            <a:ext cx="8915401" cy="4577638"/>
          </a:xfrm>
          <a:prstGeom prst="rect">
            <a:avLst/>
          </a:prstGeom>
        </p:spPr>
      </p:pic>
    </p:spTree>
    <p:extLst>
      <p:ext uri="{BB962C8B-B14F-4D97-AF65-F5344CB8AC3E}">
        <p14:creationId xmlns:p14="http://schemas.microsoft.com/office/powerpoint/2010/main" val="3113481428"/>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9557" y="0"/>
            <a:ext cx="9939370" cy="6807499"/>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3"/>
          <a:srcRect l="10527" t="14063" r="10410" b="10625"/>
          <a:stretch>
            <a:fillRect/>
          </a:stretch>
        </p:blipFill>
        <p:spPr>
          <a:xfrm>
            <a:off x="2651759" y="1074420"/>
            <a:ext cx="7772401" cy="4162552"/>
          </a:xfrm>
          <a:prstGeom prst="rect">
            <a:avLst/>
          </a:prstGeom>
        </p:spPr>
      </p:pic>
    </p:spTree>
    <p:extLst>
      <p:ext uri="{BB962C8B-B14F-4D97-AF65-F5344CB8AC3E}">
        <p14:creationId xmlns:p14="http://schemas.microsoft.com/office/powerpoint/2010/main" val="3304851178"/>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9557" y="0"/>
            <a:ext cx="9939370" cy="6807499"/>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3"/>
          <a:srcRect l="10703" t="19375" r="10234" b="29062"/>
          <a:stretch>
            <a:fillRect/>
          </a:stretch>
        </p:blipFill>
        <p:spPr>
          <a:xfrm>
            <a:off x="982979" y="1188720"/>
            <a:ext cx="10287001" cy="3771900"/>
          </a:xfrm>
          <a:prstGeom prst="rect">
            <a:avLst/>
          </a:prstGeom>
        </p:spPr>
      </p:pic>
    </p:spTree>
    <p:extLst>
      <p:ext uri="{BB962C8B-B14F-4D97-AF65-F5344CB8AC3E}">
        <p14:creationId xmlns:p14="http://schemas.microsoft.com/office/powerpoint/2010/main" val="2980043687"/>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9557" y="0"/>
            <a:ext cx="9939370" cy="6807499"/>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n 3"/>
          <p:cNvPicPr>
            <a:picLocks noChangeAspect="1"/>
          </p:cNvPicPr>
          <p:nvPr/>
        </p:nvPicPr>
        <p:blipFill>
          <a:blip r:embed="rId3"/>
          <a:srcRect l="16352" t="19981" r="16033" b="15625"/>
          <a:stretch>
            <a:fillRect/>
          </a:stretch>
        </p:blipFill>
        <p:spPr>
          <a:xfrm>
            <a:off x="1773381" y="678873"/>
            <a:ext cx="8797637" cy="4710545"/>
          </a:xfrm>
          <a:prstGeom prst="rect">
            <a:avLst/>
          </a:prstGeom>
        </p:spPr>
      </p:pic>
    </p:spTree>
    <p:extLst>
      <p:ext uri="{BB962C8B-B14F-4D97-AF65-F5344CB8AC3E}">
        <p14:creationId xmlns:p14="http://schemas.microsoft.com/office/powerpoint/2010/main" val="1043791858"/>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92777" y="2382"/>
            <a:ext cx="10006150" cy="6853237"/>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1711235" y="1384663"/>
            <a:ext cx="8569234" cy="2677656"/>
          </a:xfrm>
          <a:prstGeom prst="rect">
            <a:avLst/>
          </a:prstGeom>
          <a:noFill/>
        </p:spPr>
        <p:txBody>
          <a:bodyPr wrap="square" rtlCol="0">
            <a:spAutoFit/>
          </a:bodyPr>
          <a:lstStyle/>
          <a:p>
            <a:r>
              <a:rPr lang="es-MX" sz="2800" b="1" smtClean="0"/>
              <a:t>A.- OBJETIVOS</a:t>
            </a:r>
          </a:p>
          <a:p>
            <a:endParaRPr lang="es-MX" sz="2800" b="1"/>
          </a:p>
          <a:p>
            <a:pPr marL="285750" indent="-285750">
              <a:buFont typeface="Wingdings" panose="05000000000000000000" pitchFamily="2" charset="2"/>
              <a:buChar char="Ø"/>
            </a:pPr>
            <a:r>
              <a:rPr lang="es-MX" sz="2800" smtClean="0"/>
              <a:t>Conocer el Seguimiento de Actividades de Contraloría</a:t>
            </a:r>
          </a:p>
          <a:p>
            <a:r>
              <a:rPr lang="es-MX" sz="2800"/>
              <a:t> </a:t>
            </a:r>
            <a:r>
              <a:rPr lang="es-MX" sz="2800" smtClean="0"/>
              <a:t>   Social y los documentos a utilizar</a:t>
            </a:r>
          </a:p>
          <a:p>
            <a:pPr marL="285750" indent="-285750">
              <a:buFont typeface="Wingdings" panose="05000000000000000000" pitchFamily="2" charset="2"/>
              <a:buChar char="Ø"/>
            </a:pPr>
            <a:r>
              <a:rPr lang="es-MX" sz="2800" smtClean="0"/>
              <a:t>Requisitar de manera correcta los formatos de Contraloría Social 2020.</a:t>
            </a:r>
            <a:endParaRPr lang="es-MX" sz="2800"/>
          </a:p>
        </p:txBody>
      </p:sp>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2749" y="5662405"/>
            <a:ext cx="1501575" cy="1159922"/>
          </a:xfrm>
          <a:prstGeom prst="rect">
            <a:avLst/>
          </a:prstGeom>
        </p:spPr>
      </p:pic>
    </p:spTree>
    <p:extLst>
      <p:ext uri="{BB962C8B-B14F-4D97-AF65-F5344CB8AC3E}">
        <p14:creationId xmlns:p14="http://schemas.microsoft.com/office/powerpoint/2010/main" val="2180432699"/>
      </p:ext>
    </p:extLst>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9557" y="0"/>
            <a:ext cx="9939370" cy="6807499"/>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3"/>
          <a:srcRect l="16139" t="17140" r="15713" b="17329"/>
          <a:stretch>
            <a:fillRect/>
          </a:stretch>
        </p:blipFill>
        <p:spPr>
          <a:xfrm>
            <a:off x="1595787" y="623454"/>
            <a:ext cx="8866909" cy="4793673"/>
          </a:xfrm>
          <a:prstGeom prst="rect">
            <a:avLst/>
          </a:prstGeom>
        </p:spPr>
      </p:pic>
    </p:spTree>
    <p:extLst>
      <p:ext uri="{BB962C8B-B14F-4D97-AF65-F5344CB8AC3E}">
        <p14:creationId xmlns:p14="http://schemas.microsoft.com/office/powerpoint/2010/main" val="1724466348"/>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9557" y="0"/>
            <a:ext cx="9939370" cy="6807499"/>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3"/>
          <a:srcRect l="16139" t="19603" r="16245" b="16762"/>
          <a:stretch>
            <a:fillRect/>
          </a:stretch>
        </p:blipFill>
        <p:spPr>
          <a:xfrm>
            <a:off x="1476675" y="0"/>
            <a:ext cx="8797636" cy="4655129"/>
          </a:xfrm>
          <a:prstGeom prst="rect">
            <a:avLst/>
          </a:prstGeom>
        </p:spPr>
      </p:pic>
    </p:spTree>
    <p:extLst>
      <p:ext uri="{BB962C8B-B14F-4D97-AF65-F5344CB8AC3E}">
        <p14:creationId xmlns:p14="http://schemas.microsoft.com/office/powerpoint/2010/main" val="104339610"/>
      </p:ext>
    </p:extLst>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9557" y="0"/>
            <a:ext cx="9939370" cy="6807499"/>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n 3"/>
          <p:cNvPicPr>
            <a:picLocks noChangeAspect="1"/>
          </p:cNvPicPr>
          <p:nvPr/>
        </p:nvPicPr>
        <p:blipFill>
          <a:blip r:embed="rId3"/>
          <a:srcRect l="16451" t="16741" r="16283" b="19196"/>
          <a:stretch>
            <a:fillRect/>
          </a:stretch>
        </p:blipFill>
        <p:spPr>
          <a:xfrm>
            <a:off x="1730829" y="996042"/>
            <a:ext cx="8752114" cy="4686301"/>
          </a:xfrm>
          <a:prstGeom prst="rect">
            <a:avLst/>
          </a:prstGeom>
        </p:spPr>
      </p:pic>
    </p:spTree>
    <p:extLst>
      <p:ext uri="{BB962C8B-B14F-4D97-AF65-F5344CB8AC3E}">
        <p14:creationId xmlns:p14="http://schemas.microsoft.com/office/powerpoint/2010/main" val="1860594216"/>
      </p:ext>
    </p:extLst>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9557" y="0"/>
            <a:ext cx="9939370" cy="6807499"/>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3"/>
          <a:srcRect l="16325" t="19420" r="16158" b="16741"/>
          <a:stretch>
            <a:fillRect/>
          </a:stretch>
        </p:blipFill>
        <p:spPr>
          <a:xfrm>
            <a:off x="1636856" y="669471"/>
            <a:ext cx="8784772" cy="4669971"/>
          </a:xfrm>
          <a:prstGeom prst="rect">
            <a:avLst/>
          </a:prstGeom>
        </p:spPr>
      </p:pic>
    </p:spTree>
    <p:extLst>
      <p:ext uri="{BB962C8B-B14F-4D97-AF65-F5344CB8AC3E}">
        <p14:creationId xmlns:p14="http://schemas.microsoft.com/office/powerpoint/2010/main" val="3844690673"/>
      </p:ext>
    </p:extLst>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9557" y="0"/>
            <a:ext cx="9939370" cy="6807499"/>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3"/>
          <a:srcRect l="16074" t="18749" r="16158" b="17189"/>
          <a:stretch>
            <a:fillRect/>
          </a:stretch>
        </p:blipFill>
        <p:spPr>
          <a:xfrm>
            <a:off x="1747157" y="702129"/>
            <a:ext cx="8817428" cy="4686300"/>
          </a:xfrm>
          <a:prstGeom prst="rect">
            <a:avLst/>
          </a:prstGeom>
        </p:spPr>
      </p:pic>
    </p:spTree>
    <p:extLst>
      <p:ext uri="{BB962C8B-B14F-4D97-AF65-F5344CB8AC3E}">
        <p14:creationId xmlns:p14="http://schemas.microsoft.com/office/powerpoint/2010/main" val="872384761"/>
      </p:ext>
    </p:extLst>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9557" y="0"/>
            <a:ext cx="9939370" cy="6807499"/>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3"/>
          <a:srcRect l="16074" t="16071" r="16158" b="20313"/>
          <a:stretch>
            <a:fillRect/>
          </a:stretch>
        </p:blipFill>
        <p:spPr>
          <a:xfrm>
            <a:off x="1620528" y="718457"/>
            <a:ext cx="8817428" cy="4653644"/>
          </a:xfrm>
          <a:prstGeom prst="rect">
            <a:avLst/>
          </a:prstGeom>
        </p:spPr>
      </p:pic>
    </p:spTree>
    <p:extLst>
      <p:ext uri="{BB962C8B-B14F-4D97-AF65-F5344CB8AC3E}">
        <p14:creationId xmlns:p14="http://schemas.microsoft.com/office/powerpoint/2010/main" val="942994002"/>
      </p:ext>
    </p:extLst>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9557" y="0"/>
            <a:ext cx="9939370" cy="6807499"/>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3"/>
          <a:srcRect l="17079" t="33037" r="17538" b="22990"/>
          <a:stretch>
            <a:fillRect/>
          </a:stretch>
        </p:blipFill>
        <p:spPr>
          <a:xfrm>
            <a:off x="1775649" y="1012371"/>
            <a:ext cx="8507186" cy="3216729"/>
          </a:xfrm>
          <a:prstGeom prst="rect">
            <a:avLst/>
          </a:prstGeom>
        </p:spPr>
      </p:pic>
    </p:spTree>
    <p:extLst>
      <p:ext uri="{BB962C8B-B14F-4D97-AF65-F5344CB8AC3E}">
        <p14:creationId xmlns:p14="http://schemas.microsoft.com/office/powerpoint/2010/main" val="2142608551"/>
      </p:ext>
    </p:extLst>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9557" y="0"/>
            <a:ext cx="9939370" cy="6807499"/>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3"/>
          <a:srcRect l="16200" t="20759" r="16032" b="14955"/>
          <a:stretch>
            <a:fillRect/>
          </a:stretch>
        </p:blipFill>
        <p:spPr>
          <a:xfrm>
            <a:off x="1620527" y="718457"/>
            <a:ext cx="8817429" cy="4702630"/>
          </a:xfrm>
          <a:prstGeom prst="rect">
            <a:avLst/>
          </a:prstGeom>
        </p:spPr>
      </p:pic>
    </p:spTree>
    <p:extLst>
      <p:ext uri="{BB962C8B-B14F-4D97-AF65-F5344CB8AC3E}">
        <p14:creationId xmlns:p14="http://schemas.microsoft.com/office/powerpoint/2010/main" val="1859340126"/>
      </p:ext>
    </p:extLst>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9557" y="0"/>
            <a:ext cx="9939370" cy="6807499"/>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3"/>
          <a:srcRect l="16200" t="18079" r="16158" b="18527"/>
          <a:stretch>
            <a:fillRect/>
          </a:stretch>
        </p:blipFill>
        <p:spPr>
          <a:xfrm>
            <a:off x="1698171" y="1094014"/>
            <a:ext cx="8801100" cy="4637315"/>
          </a:xfrm>
          <a:prstGeom prst="rect">
            <a:avLst/>
          </a:prstGeom>
        </p:spPr>
      </p:pic>
    </p:spTree>
    <p:extLst>
      <p:ext uri="{BB962C8B-B14F-4D97-AF65-F5344CB8AC3E}">
        <p14:creationId xmlns:p14="http://schemas.microsoft.com/office/powerpoint/2010/main" val="805485112"/>
      </p:ext>
    </p:extLst>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9557" y="0"/>
            <a:ext cx="9939370" cy="6807499"/>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3"/>
          <a:srcRect l="16200" t="22768" r="16283" b="13393"/>
          <a:stretch>
            <a:fillRect/>
          </a:stretch>
        </p:blipFill>
        <p:spPr>
          <a:xfrm>
            <a:off x="1636856" y="685799"/>
            <a:ext cx="8784772" cy="4669972"/>
          </a:xfrm>
          <a:prstGeom prst="rect">
            <a:avLst/>
          </a:prstGeom>
        </p:spPr>
      </p:pic>
    </p:spTree>
    <p:extLst>
      <p:ext uri="{BB962C8B-B14F-4D97-AF65-F5344CB8AC3E}">
        <p14:creationId xmlns:p14="http://schemas.microsoft.com/office/powerpoint/2010/main" val="362769499"/>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92777" y="28508"/>
            <a:ext cx="10006150" cy="6853237"/>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p:cNvSpPr txBox="1"/>
          <p:nvPr/>
        </p:nvSpPr>
        <p:spPr>
          <a:xfrm>
            <a:off x="992777" y="927463"/>
            <a:ext cx="10298678" cy="4832092"/>
          </a:xfrm>
          <a:prstGeom prst="rect">
            <a:avLst/>
          </a:prstGeom>
          <a:noFill/>
        </p:spPr>
        <p:txBody>
          <a:bodyPr wrap="square" rtlCol="0">
            <a:spAutoFit/>
          </a:bodyPr>
          <a:lstStyle/>
          <a:p>
            <a:r>
              <a:rPr lang="es-MX" sz="2800" b="1" smtClean="0"/>
              <a:t>B.- BENEFICIOS DE LA CONTRALORIA SOCIAL</a:t>
            </a:r>
          </a:p>
          <a:p>
            <a:endParaRPr lang="es-MX" sz="2800" b="1"/>
          </a:p>
          <a:p>
            <a:pPr marL="285750" indent="-285750" algn="just">
              <a:buFont typeface="Wingdings" panose="05000000000000000000" pitchFamily="2" charset="2"/>
              <a:buChar char="Ø"/>
            </a:pPr>
            <a:r>
              <a:rPr lang="es-MX" sz="2800"/>
              <a:t>Ciudadaniza el combate a la corrupción y a la impunidad en los programas federales de desarrollo social. </a:t>
            </a:r>
            <a:endParaRPr lang="es-MX" sz="2800" smtClean="0"/>
          </a:p>
          <a:p>
            <a:pPr marL="285750" indent="-285750" algn="just">
              <a:buFont typeface="Wingdings" panose="05000000000000000000" pitchFamily="2" charset="2"/>
              <a:buChar char="Ø"/>
            </a:pPr>
            <a:r>
              <a:rPr lang="es-MX" sz="2800" smtClean="0"/>
              <a:t>Vigila </a:t>
            </a:r>
            <a:r>
              <a:rPr lang="es-MX" sz="2800"/>
              <a:t>las acciones gubernamentales para influir en la correcta aplicación de los recursos públicos y en la mejora de la gestión pública </a:t>
            </a:r>
            <a:endParaRPr lang="es-MX" sz="2800" smtClean="0"/>
          </a:p>
          <a:p>
            <a:pPr marL="285750" indent="-285750" algn="just">
              <a:buFont typeface="Wingdings" panose="05000000000000000000" pitchFamily="2" charset="2"/>
              <a:buChar char="Ø"/>
            </a:pPr>
            <a:r>
              <a:rPr lang="es-MX" sz="2800" smtClean="0"/>
              <a:t>Inhibe </a:t>
            </a:r>
            <a:r>
              <a:rPr lang="es-MX" sz="2800"/>
              <a:t>el uso de los programas para fines distintos al desarrollo social </a:t>
            </a:r>
            <a:endParaRPr lang="es-MX" sz="2800" smtClean="0"/>
          </a:p>
          <a:p>
            <a:pPr marL="285750" indent="-285750" algn="just">
              <a:buFont typeface="Wingdings" panose="05000000000000000000" pitchFamily="2" charset="2"/>
              <a:buChar char="Ø"/>
            </a:pPr>
            <a:r>
              <a:rPr lang="es-MX" sz="2800" smtClean="0"/>
              <a:t>Dota </a:t>
            </a:r>
            <a:r>
              <a:rPr lang="es-MX" sz="2800"/>
              <a:t>de herramientas a la ciudadanía y población beneficiara para identificar y denunciar posibles irregularidades</a:t>
            </a:r>
          </a:p>
        </p:txBody>
      </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2749" y="5662405"/>
            <a:ext cx="1501575" cy="1159922"/>
          </a:xfrm>
          <a:prstGeom prst="rect">
            <a:avLst/>
          </a:prstGeom>
        </p:spPr>
      </p:pic>
    </p:spTree>
    <p:extLst>
      <p:ext uri="{BB962C8B-B14F-4D97-AF65-F5344CB8AC3E}">
        <p14:creationId xmlns:p14="http://schemas.microsoft.com/office/powerpoint/2010/main" val="1674796199"/>
      </p:ext>
    </p:extLst>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9557" y="0"/>
            <a:ext cx="9939370" cy="6807499"/>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3"/>
          <a:srcRect l="16200" t="20312" r="16158" b="16518"/>
          <a:stretch>
            <a:fillRect/>
          </a:stretch>
        </p:blipFill>
        <p:spPr>
          <a:xfrm>
            <a:off x="1628692" y="718457"/>
            <a:ext cx="8801100" cy="4620986"/>
          </a:xfrm>
          <a:prstGeom prst="rect">
            <a:avLst/>
          </a:prstGeom>
        </p:spPr>
      </p:pic>
    </p:spTree>
    <p:extLst>
      <p:ext uri="{BB962C8B-B14F-4D97-AF65-F5344CB8AC3E}">
        <p14:creationId xmlns:p14="http://schemas.microsoft.com/office/powerpoint/2010/main" val="2428284913"/>
      </p:ext>
    </p:extLst>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9557" y="0"/>
            <a:ext cx="9939370" cy="6807499"/>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3"/>
          <a:srcRect l="13815" t="20759" r="14024" b="20535"/>
          <a:stretch>
            <a:fillRect/>
          </a:stretch>
        </p:blipFill>
        <p:spPr>
          <a:xfrm>
            <a:off x="1334778" y="1012370"/>
            <a:ext cx="9388928" cy="4294415"/>
          </a:xfrm>
          <a:prstGeom prst="rect">
            <a:avLst/>
          </a:prstGeom>
        </p:spPr>
      </p:pic>
    </p:spTree>
    <p:extLst>
      <p:ext uri="{BB962C8B-B14F-4D97-AF65-F5344CB8AC3E}">
        <p14:creationId xmlns:p14="http://schemas.microsoft.com/office/powerpoint/2010/main" val="775218453"/>
      </p:ext>
    </p:extLst>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9557" y="0"/>
            <a:ext cx="9939370" cy="6807499"/>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3"/>
          <a:srcRect l="16325" t="19420" r="16032" b="28125"/>
          <a:stretch>
            <a:fillRect/>
          </a:stretch>
        </p:blipFill>
        <p:spPr>
          <a:xfrm>
            <a:off x="1763485" y="865415"/>
            <a:ext cx="8801101" cy="3837214"/>
          </a:xfrm>
          <a:prstGeom prst="rect">
            <a:avLst/>
          </a:prstGeom>
        </p:spPr>
      </p:pic>
    </p:spTree>
    <p:extLst>
      <p:ext uri="{BB962C8B-B14F-4D97-AF65-F5344CB8AC3E}">
        <p14:creationId xmlns:p14="http://schemas.microsoft.com/office/powerpoint/2010/main" val="3751675352"/>
      </p:ext>
    </p:extLst>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92777" y="2382"/>
            <a:ext cx="10006150" cy="6853237"/>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992777" y="927462"/>
            <a:ext cx="10006150" cy="830997"/>
          </a:xfrm>
          <a:prstGeom prst="rect">
            <a:avLst/>
          </a:prstGeom>
          <a:noFill/>
        </p:spPr>
        <p:txBody>
          <a:bodyPr wrap="square" rtlCol="0">
            <a:spAutoFit/>
          </a:bodyPr>
          <a:lstStyle/>
          <a:p>
            <a:r>
              <a:rPr lang="es-MX" sz="2400" b="1" smtClean="0"/>
              <a:t>6.- SOLICITUD </a:t>
            </a:r>
            <a:r>
              <a:rPr lang="es-MX" sz="2400" b="1"/>
              <a:t>DE INFORMACION Y ESTRATEGIAS DE </a:t>
            </a:r>
            <a:r>
              <a:rPr lang="es-MX" sz="2400" b="1" smtClean="0"/>
              <a:t>VIGILANCIA</a:t>
            </a:r>
          </a:p>
          <a:p>
            <a:endParaRPr lang="es-MX" sz="2400" b="1"/>
          </a:p>
        </p:txBody>
      </p:sp>
      <p:sp>
        <p:nvSpPr>
          <p:cNvPr id="5" name="CuadroTexto 4"/>
          <p:cNvSpPr txBox="1"/>
          <p:nvPr/>
        </p:nvSpPr>
        <p:spPr>
          <a:xfrm>
            <a:off x="1384663" y="2037806"/>
            <a:ext cx="9614264" cy="1938992"/>
          </a:xfrm>
          <a:prstGeom prst="rect">
            <a:avLst/>
          </a:prstGeom>
          <a:noFill/>
        </p:spPr>
        <p:txBody>
          <a:bodyPr wrap="square" rtlCol="0">
            <a:spAutoFit/>
          </a:bodyPr>
          <a:lstStyle/>
          <a:p>
            <a:pPr algn="just"/>
            <a:r>
              <a:rPr lang="es-MX" sz="2400" smtClean="0"/>
              <a:t>En caso de que los integrantes del Comité de Contraloría Social tengan preguntas relacionadas con la operación del programa, dichos cuestionamientos podrán formularse utilizando el formato solicitud de información (anexo 6) y el responsable de la Contraloría Social resolverá sus dudas.</a:t>
            </a:r>
            <a:endParaRPr lang="es-MX" sz="2400"/>
          </a:p>
        </p:txBody>
      </p:sp>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2749" y="5662405"/>
            <a:ext cx="1501575" cy="1159922"/>
          </a:xfrm>
          <a:prstGeom prst="rect">
            <a:avLst/>
          </a:prstGeom>
        </p:spPr>
      </p:pic>
    </p:spTree>
    <p:extLst>
      <p:ext uri="{BB962C8B-B14F-4D97-AF65-F5344CB8AC3E}">
        <p14:creationId xmlns:p14="http://schemas.microsoft.com/office/powerpoint/2010/main" val="495055135"/>
      </p:ext>
    </p:extLst>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92777" y="4763"/>
            <a:ext cx="10006150" cy="6853237"/>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992777" y="888274"/>
            <a:ext cx="10672354" cy="461665"/>
          </a:xfrm>
          <a:prstGeom prst="rect">
            <a:avLst/>
          </a:prstGeom>
          <a:noFill/>
        </p:spPr>
        <p:txBody>
          <a:bodyPr wrap="square" rtlCol="0">
            <a:spAutoFit/>
          </a:bodyPr>
          <a:lstStyle/>
          <a:p>
            <a:r>
              <a:rPr lang="es-MX" sz="2400" b="1" smtClean="0"/>
              <a:t>7.- MECANISMO </a:t>
            </a:r>
            <a:r>
              <a:rPr lang="es-MX" sz="2400" b="1"/>
              <a:t>PARA LA CAPTACION Y SEGUIMIENTO DE QUEJAS Y DENUNCIAS</a:t>
            </a:r>
          </a:p>
        </p:txBody>
      </p:sp>
      <p:sp>
        <p:nvSpPr>
          <p:cNvPr id="5" name="Rectángulo 4"/>
          <p:cNvSpPr/>
          <p:nvPr/>
        </p:nvSpPr>
        <p:spPr>
          <a:xfrm>
            <a:off x="1502228" y="1349939"/>
            <a:ext cx="8765176" cy="319191"/>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a:t>MECANISMOS DE ATENCIÓN A QUEJAS Y DENUNCIAS</a:t>
            </a:r>
          </a:p>
        </p:txBody>
      </p:sp>
      <p:sp>
        <p:nvSpPr>
          <p:cNvPr id="6" name="Rectángulo 5"/>
          <p:cNvSpPr/>
          <p:nvPr/>
        </p:nvSpPr>
        <p:spPr>
          <a:xfrm>
            <a:off x="1502227" y="1736500"/>
            <a:ext cx="2717073" cy="1552728"/>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a:t>VÍA CORRESPONDENCIA Envía tu escrito a la Dirección General de Denuncias e Investigaciones de la Secretaría de la Función Pública, ubicada en Av. Insurgentes Sur No. 1735, Piso 2 Ala Norte, Guadalupe Inn, Álvaro Obregón, C.P. 01020, Ciudad de México</a:t>
            </a:r>
          </a:p>
        </p:txBody>
      </p:sp>
      <p:sp>
        <p:nvSpPr>
          <p:cNvPr id="7" name="Rectángulo 6"/>
          <p:cNvSpPr/>
          <p:nvPr/>
        </p:nvSpPr>
        <p:spPr>
          <a:xfrm>
            <a:off x="4441370" y="1736500"/>
            <a:ext cx="2338252" cy="1563408"/>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a:t>VÍA TELEFÓNICA Interior de la República 800 11 28 700 y Ciudad de México 2000 2000 </a:t>
            </a:r>
          </a:p>
        </p:txBody>
      </p:sp>
      <p:sp>
        <p:nvSpPr>
          <p:cNvPr id="8" name="Rectángulo 7"/>
          <p:cNvSpPr/>
          <p:nvPr/>
        </p:nvSpPr>
        <p:spPr>
          <a:xfrm>
            <a:off x="7001692" y="1750158"/>
            <a:ext cx="3265712" cy="1525411"/>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a:t>DE MANERA PRESENCIAL En el módulo 3 de la Secretaría de la Función Pública, ubicado en Av. Insurgentes Sur 1735, Planta Baja, Guadalupe Inn, Álvaro Obregón, Código Postal 01020, Ciudad de México</a:t>
            </a:r>
            <a:r>
              <a:rPr lang="es-MX"/>
              <a:t>. </a:t>
            </a:r>
          </a:p>
        </p:txBody>
      </p:sp>
      <p:sp>
        <p:nvSpPr>
          <p:cNvPr id="9" name="Rectángulo 8"/>
          <p:cNvSpPr/>
          <p:nvPr/>
        </p:nvSpPr>
        <p:spPr>
          <a:xfrm>
            <a:off x="1502227" y="3356598"/>
            <a:ext cx="3357155" cy="1122035"/>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a:t>VÍA CORREO ELECTRÓNICO </a:t>
            </a:r>
            <a:r>
              <a:rPr lang="es-MX" sz="1400" smtClean="0"/>
              <a:t>contraloriasocial@funcionpublica.gob.mx</a:t>
            </a:r>
            <a:endParaRPr lang="es-MX" sz="1400"/>
          </a:p>
        </p:txBody>
      </p:sp>
      <p:sp>
        <p:nvSpPr>
          <p:cNvPr id="10" name="Rectángulo 9"/>
          <p:cNvSpPr/>
          <p:nvPr/>
        </p:nvSpPr>
        <p:spPr>
          <a:xfrm>
            <a:off x="5042263" y="3356599"/>
            <a:ext cx="5225141" cy="1122034"/>
          </a:xfrm>
          <a:prstGeom prst="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a:t>EN LA WEB Plataforma Ciudadanos Alertadores Internos y Externos de la Corrupción para casos graves de corrupción o cuando se requiera de confidencialidad https://alertadores.funcionpublica.gob.mx/ Denuncia Ciudadana de la Corrupción (SIDEC): https://sidec.funcionpublica.gob.mx/#!/</a:t>
            </a:r>
          </a:p>
        </p:txBody>
      </p:sp>
      <p:pic>
        <p:nvPicPr>
          <p:cNvPr id="11" name="Imagen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2749" y="5662405"/>
            <a:ext cx="1501575" cy="1159922"/>
          </a:xfrm>
          <a:prstGeom prst="rect">
            <a:avLst/>
          </a:prstGeom>
        </p:spPr>
      </p:pic>
      <p:sp>
        <p:nvSpPr>
          <p:cNvPr id="4" name="Rectángulo 3"/>
          <p:cNvSpPr/>
          <p:nvPr/>
        </p:nvSpPr>
        <p:spPr>
          <a:xfrm>
            <a:off x="1502227" y="4559663"/>
            <a:ext cx="4532813" cy="914400"/>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smtClean="0"/>
              <a:t>En la Universidad Tecnológica del Centro de Veracruz al:</a:t>
            </a:r>
          </a:p>
          <a:p>
            <a:pPr algn="ctr"/>
            <a:r>
              <a:rPr lang="es-MX" sz="1400" smtClean="0"/>
              <a:t> 278 73 220 50 o al correo electrónico manuel.vasquez@utcv.edu.mx</a:t>
            </a:r>
            <a:endParaRPr lang="es-MX" sz="1400"/>
          </a:p>
        </p:txBody>
      </p:sp>
      <p:sp>
        <p:nvSpPr>
          <p:cNvPr id="12" name="Rectángulo 11"/>
          <p:cNvSpPr/>
          <p:nvPr/>
        </p:nvSpPr>
        <p:spPr>
          <a:xfrm>
            <a:off x="6126480" y="4559663"/>
            <a:ext cx="4140924" cy="914400"/>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smtClean="0"/>
              <a:t>En la Contraloría General del Estado de Veracruz al :</a:t>
            </a:r>
          </a:p>
          <a:p>
            <a:pPr algn="ctr"/>
            <a:r>
              <a:rPr lang="es-MX" sz="1400" smtClean="0"/>
              <a:t>2288 41 60 00 Ext.3822 y 3823 o a los correos electrónicos: </a:t>
            </a:r>
            <a:r>
              <a:rPr lang="es-MX" sz="1400" smtClean="0">
                <a:solidFill>
                  <a:schemeClr val="bg1"/>
                </a:solidFill>
                <a:hlinkClick r:id="rId4"/>
              </a:rPr>
              <a:t>agolivares@cgever.gob.mx</a:t>
            </a:r>
            <a:r>
              <a:rPr lang="es-MX" sz="1400" smtClean="0">
                <a:solidFill>
                  <a:schemeClr val="bg1"/>
                </a:solidFill>
              </a:rPr>
              <a:t> </a:t>
            </a:r>
            <a:r>
              <a:rPr lang="es-MX" sz="1400" smtClean="0"/>
              <a:t> y jairodfernandez@cgever.gob.mx</a:t>
            </a:r>
            <a:endParaRPr lang="es-MX" sz="1400"/>
          </a:p>
        </p:txBody>
      </p:sp>
    </p:spTree>
    <p:extLst>
      <p:ext uri="{BB962C8B-B14F-4D97-AF65-F5344CB8AC3E}">
        <p14:creationId xmlns:p14="http://schemas.microsoft.com/office/powerpoint/2010/main" val="3704627465"/>
      </p:ext>
    </p:extLst>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9557" y="0"/>
            <a:ext cx="9939370" cy="6807499"/>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58246" y="5375022"/>
            <a:ext cx="1501575" cy="1159922"/>
          </a:xfrm>
          <a:prstGeom prst="rect">
            <a:avLst/>
          </a:prstGeom>
        </p:spPr>
      </p:pic>
      <p:sp>
        <p:nvSpPr>
          <p:cNvPr id="4" name="CuadroTexto 3"/>
          <p:cNvSpPr txBox="1"/>
          <p:nvPr/>
        </p:nvSpPr>
        <p:spPr>
          <a:xfrm>
            <a:off x="992777" y="757645"/>
            <a:ext cx="10006150" cy="5293757"/>
          </a:xfrm>
          <a:prstGeom prst="rect">
            <a:avLst/>
          </a:prstGeom>
          <a:noFill/>
        </p:spPr>
        <p:txBody>
          <a:bodyPr wrap="square" rtlCol="0">
            <a:spAutoFit/>
          </a:bodyPr>
          <a:lstStyle/>
          <a:p>
            <a:r>
              <a:rPr lang="es-MX" b="1"/>
              <a:t>ABREVIACIONES</a:t>
            </a:r>
          </a:p>
          <a:p>
            <a:r>
              <a:rPr lang="es-MX" sz="1600"/>
              <a:t>Clave presupuestal del Programa Fortalecimiento a la Excelencia Educativa</a:t>
            </a:r>
          </a:p>
          <a:p>
            <a:r>
              <a:rPr lang="es-MX" sz="1600"/>
              <a:t>(S300)</a:t>
            </a:r>
          </a:p>
          <a:p>
            <a:r>
              <a:rPr lang="es-MX" sz="1600"/>
              <a:t>Contraloría Social (CS)</a:t>
            </a:r>
          </a:p>
          <a:p>
            <a:r>
              <a:rPr lang="es-MX" sz="1600"/>
              <a:t>Comité de Contraloría Social (CCS)</a:t>
            </a:r>
          </a:p>
          <a:p>
            <a:r>
              <a:rPr lang="es-MX" sz="1600"/>
              <a:t>Convenio de Apoyo Financiero (CAF)</a:t>
            </a:r>
          </a:p>
          <a:p>
            <a:r>
              <a:rPr lang="es-MX" sz="1600"/>
              <a:t>Coordinación General de Universidades Tecnológicas y Politécnicas (CGUTyP),</a:t>
            </a:r>
          </a:p>
          <a:p>
            <a:r>
              <a:rPr lang="es-MX" sz="1600"/>
              <a:t>Instancia Ejecutora (IE)</a:t>
            </a:r>
          </a:p>
          <a:p>
            <a:r>
              <a:rPr lang="es-MX" sz="1600"/>
              <a:t>Instancia Normativa (IN)</a:t>
            </a:r>
          </a:p>
          <a:p>
            <a:r>
              <a:rPr lang="es-MX" sz="1600"/>
              <a:t>Instituciones de Educación Superior (IES)</a:t>
            </a:r>
          </a:p>
          <a:p>
            <a:r>
              <a:rPr lang="es-MX" sz="1600"/>
              <a:t>Órgano Estatal de Control (OEC</a:t>
            </a:r>
          </a:p>
          <a:p>
            <a:r>
              <a:rPr lang="es-MX" sz="1600"/>
              <a:t>Plan Nacional de Desarrollo (PND)</a:t>
            </a:r>
          </a:p>
          <a:p>
            <a:r>
              <a:rPr lang="es-MX" sz="1600"/>
              <a:t>Programa Anual de Trabajo de Contraloría Social (PATCS).</a:t>
            </a:r>
          </a:p>
          <a:p>
            <a:r>
              <a:rPr lang="es-MX" sz="1600"/>
              <a:t>Programa Fortalecimiento a la Excelencia Educativa (PROFEXCE)</a:t>
            </a:r>
          </a:p>
          <a:p>
            <a:r>
              <a:rPr lang="es-MX" sz="1600"/>
              <a:t>Programa Institucional de Trabajo de Contraloría Social (PITCS)</a:t>
            </a:r>
          </a:p>
          <a:p>
            <a:r>
              <a:rPr lang="es-MX" sz="1600"/>
              <a:t>Programa presupuestario (Pp)</a:t>
            </a:r>
          </a:p>
          <a:p>
            <a:r>
              <a:rPr lang="es-MX" sz="1600"/>
              <a:t>Reglas de Operación (RO)</a:t>
            </a:r>
          </a:p>
          <a:p>
            <a:r>
              <a:rPr lang="es-MX" sz="1600"/>
              <a:t>Responsable de la Contraloría Social (RCS)</a:t>
            </a:r>
          </a:p>
          <a:p>
            <a:r>
              <a:rPr lang="es-MX" sz="1600"/>
              <a:t>Secretaría de Educación Pública (SEP)</a:t>
            </a:r>
          </a:p>
          <a:p>
            <a:r>
              <a:rPr lang="es-MX" sz="1600"/>
              <a:t>Secretaría de la Función Pública (SFP)</a:t>
            </a:r>
          </a:p>
          <a:p>
            <a:r>
              <a:rPr lang="es-MX" sz="1600"/>
              <a:t>Sistema Informático de Contraloría Social (SICS)</a:t>
            </a:r>
          </a:p>
        </p:txBody>
      </p:sp>
    </p:spTree>
    <p:extLst>
      <p:ext uri="{BB962C8B-B14F-4D97-AF65-F5344CB8AC3E}">
        <p14:creationId xmlns:p14="http://schemas.microsoft.com/office/powerpoint/2010/main" val="1093080137"/>
      </p:ext>
    </p:extLst>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92777" y="2382"/>
            <a:ext cx="10006150" cy="6853237"/>
          </a:xfrm>
          <a:prstGeom prst="rect">
            <a:avLst/>
          </a:prstGeom>
          <a:noFill/>
          <a:extLst>
            <a:ext uri="{909E8E84-426E-40DD-AFC4-6F175D3DCCD1}">
              <a14:hiddenFill xmlns:a14="http://schemas.microsoft.com/office/drawing/2010/main">
                <a:solidFill>
                  <a:srgbClr val="FFFFFF"/>
                </a:solidFill>
              </a14:hiddenFill>
            </a:ext>
          </a:extLst>
        </p:spPr>
      </p:pic>
      <p:sp>
        <p:nvSpPr>
          <p:cNvPr id="4" name="Proceso predefinido 3"/>
          <p:cNvSpPr/>
          <p:nvPr/>
        </p:nvSpPr>
        <p:spPr>
          <a:xfrm>
            <a:off x="2442754" y="1681209"/>
            <a:ext cx="6805749" cy="1763486"/>
          </a:xfrm>
          <a:prstGeom prst="flowChartPredefinedProcess">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CuadroTexto 2"/>
          <p:cNvSpPr txBox="1"/>
          <p:nvPr/>
        </p:nvSpPr>
        <p:spPr>
          <a:xfrm>
            <a:off x="3226526" y="2147454"/>
            <a:ext cx="5225143" cy="769441"/>
          </a:xfrm>
          <a:prstGeom prst="rect">
            <a:avLst/>
          </a:prstGeom>
          <a:noFill/>
          <a:ln>
            <a:solidFill>
              <a:schemeClr val="accent1">
                <a:lumMod val="60000"/>
                <a:lumOff val="40000"/>
              </a:schemeClr>
            </a:solidFill>
          </a:ln>
          <a:effectLst>
            <a:innerShdw blurRad="63500" dist="50800" dir="18900000">
              <a:prstClr val="black">
                <a:alpha val="50000"/>
              </a:prstClr>
            </a:innerShdw>
          </a:effectLst>
        </p:spPr>
        <p:txBody>
          <a:bodyPr wrap="square" rtlCol="0">
            <a:spAutoFit/>
          </a:bodyPr>
          <a:lstStyle/>
          <a:p>
            <a:pPr algn="ctr"/>
            <a:r>
              <a:rPr lang="es-MX" sz="4400" smtClean="0">
                <a:ln w="0">
                  <a:solidFill>
                    <a:schemeClr val="bg2">
                      <a:lumMod val="50000"/>
                    </a:schemeClr>
                  </a:solidFill>
                </a:ln>
                <a:solidFill>
                  <a:schemeClr val="tx1">
                    <a:lumMod val="85000"/>
                    <a:lumOff val="15000"/>
                  </a:schemeClr>
                </a:solidFill>
                <a:effectLst>
                  <a:outerShdw blurRad="50800" dist="38100" dir="18900000" algn="bl" rotWithShape="0">
                    <a:prstClr val="black">
                      <a:alpha val="40000"/>
                    </a:prstClr>
                  </a:outerShdw>
                </a:effectLst>
              </a:rPr>
              <a:t>“MUCHAS GRACIAS”</a:t>
            </a:r>
            <a:endParaRPr lang="es-MX" sz="4400">
              <a:ln w="0">
                <a:solidFill>
                  <a:schemeClr val="bg2">
                    <a:lumMod val="50000"/>
                  </a:schemeClr>
                </a:solidFill>
              </a:ln>
              <a:solidFill>
                <a:schemeClr val="tx1">
                  <a:lumMod val="85000"/>
                  <a:lumOff val="15000"/>
                </a:schemeClr>
              </a:solidFill>
              <a:effectLst>
                <a:outerShdw blurRad="50800" dist="38100" dir="18900000" algn="bl" rotWithShape="0">
                  <a:prstClr val="black">
                    <a:alpha val="40000"/>
                  </a:prstClr>
                </a:outerShdw>
              </a:effectLst>
            </a:endParaRPr>
          </a:p>
        </p:txBody>
      </p:sp>
    </p:spTree>
    <p:extLst>
      <p:ext uri="{BB962C8B-B14F-4D97-AF65-F5344CB8AC3E}">
        <p14:creationId xmlns:p14="http://schemas.microsoft.com/office/powerpoint/2010/main" val="103914664"/>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92777" y="2382"/>
            <a:ext cx="10006150" cy="6853237"/>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992777" y="1410788"/>
            <a:ext cx="10006150" cy="2677656"/>
          </a:xfrm>
          <a:prstGeom prst="rect">
            <a:avLst/>
          </a:prstGeom>
          <a:noFill/>
        </p:spPr>
        <p:txBody>
          <a:bodyPr wrap="square" rtlCol="0">
            <a:spAutoFit/>
          </a:bodyPr>
          <a:lstStyle/>
          <a:p>
            <a:pPr marL="285750" indent="-285750" algn="just">
              <a:buFont typeface="Wingdings" panose="05000000000000000000" pitchFamily="2" charset="2"/>
              <a:buChar char="Ø"/>
            </a:pPr>
            <a:r>
              <a:rPr lang="es-MX" sz="2800"/>
              <a:t>Fortalece la transparencia y rendición de cuentas </a:t>
            </a:r>
            <a:endParaRPr lang="es-MX" sz="2800" smtClean="0"/>
          </a:p>
          <a:p>
            <a:pPr marL="285750" indent="-285750" algn="just">
              <a:buFont typeface="Wingdings" panose="05000000000000000000" pitchFamily="2" charset="2"/>
              <a:buChar char="Ø"/>
            </a:pPr>
            <a:r>
              <a:rPr lang="es-MX" sz="2800" smtClean="0"/>
              <a:t>Permite </a:t>
            </a:r>
            <a:r>
              <a:rPr lang="es-MX" sz="2800"/>
              <a:t>el acercamiento entre el Gobierno y la ciudadanía e incrementa la confianza </a:t>
            </a:r>
            <a:endParaRPr lang="es-MX" sz="2800" smtClean="0"/>
          </a:p>
          <a:p>
            <a:pPr marL="285750" indent="-285750" algn="just">
              <a:buFont typeface="Wingdings" panose="05000000000000000000" pitchFamily="2" charset="2"/>
              <a:buChar char="Ø"/>
            </a:pPr>
            <a:r>
              <a:rPr lang="es-MX" sz="2800" smtClean="0"/>
              <a:t>Abre </a:t>
            </a:r>
            <a:r>
              <a:rPr lang="es-MX" sz="2800"/>
              <a:t>nuevos espacios participativos y mejora los existentes </a:t>
            </a:r>
            <a:endParaRPr lang="es-MX" sz="2800" smtClean="0"/>
          </a:p>
          <a:p>
            <a:pPr marL="285750" indent="-285750" algn="just">
              <a:buFont typeface="Wingdings" panose="05000000000000000000" pitchFamily="2" charset="2"/>
              <a:buChar char="Ø"/>
            </a:pPr>
            <a:r>
              <a:rPr lang="es-MX" sz="2800" smtClean="0"/>
              <a:t>Busca </a:t>
            </a:r>
            <a:r>
              <a:rPr lang="es-MX" sz="2800"/>
              <a:t>la participación ciudadana efectiva que genere impacto en la lucha contra la corrupción y la impunidad</a:t>
            </a:r>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2749" y="5662405"/>
            <a:ext cx="1501575" cy="1159922"/>
          </a:xfrm>
          <a:prstGeom prst="rect">
            <a:avLst/>
          </a:prstGeom>
        </p:spPr>
      </p:pic>
    </p:spTree>
    <p:extLst>
      <p:ext uri="{BB962C8B-B14F-4D97-AF65-F5344CB8AC3E}">
        <p14:creationId xmlns:p14="http://schemas.microsoft.com/office/powerpoint/2010/main" val="3251432845"/>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92777" y="41571"/>
            <a:ext cx="10006150" cy="6853237"/>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p:cNvSpPr txBox="1"/>
          <p:nvPr/>
        </p:nvSpPr>
        <p:spPr>
          <a:xfrm>
            <a:off x="1391848" y="913240"/>
            <a:ext cx="8229600" cy="523220"/>
          </a:xfrm>
          <a:prstGeom prst="rect">
            <a:avLst/>
          </a:prstGeom>
          <a:noFill/>
        </p:spPr>
        <p:txBody>
          <a:bodyPr wrap="square" rtlCol="0">
            <a:spAutoFit/>
          </a:bodyPr>
          <a:lstStyle/>
          <a:p>
            <a:r>
              <a:rPr lang="es-MX" sz="2800" b="1" smtClean="0"/>
              <a:t>C.- ESTRUCTURA ORGANIZATIVA</a:t>
            </a:r>
            <a:endParaRPr lang="es-MX" sz="2800" b="1"/>
          </a:p>
        </p:txBody>
      </p:sp>
      <p:graphicFrame>
        <p:nvGraphicFramePr>
          <p:cNvPr id="5" name="Tabla 4"/>
          <p:cNvGraphicFramePr>
            <a:graphicFrameLocks noGrp="1"/>
          </p:cNvGraphicFramePr>
          <p:nvPr>
            <p:extLst>
              <p:ext uri="{D42A27DB-BD31-4B8C-83A1-F6EECF244321}">
                <p14:modId xmlns:p14="http://schemas.microsoft.com/office/powerpoint/2010/main" val="2277450776"/>
              </p:ext>
            </p:extLst>
          </p:nvPr>
        </p:nvGraphicFramePr>
        <p:xfrm>
          <a:off x="2032000" y="2625634"/>
          <a:ext cx="2513874" cy="561703"/>
        </p:xfrm>
        <a:graphic>
          <a:graphicData uri="http://schemas.openxmlformats.org/drawingml/2006/table">
            <a:tbl>
              <a:tblPr firstRow="1" bandRow="1">
                <a:tableStyleId>{5C22544A-7EE6-4342-B048-85BDC9FD1C3A}</a:tableStyleId>
              </a:tblPr>
              <a:tblGrid>
                <a:gridCol w="2513874">
                  <a:extLst>
                    <a:ext uri="{9D8B030D-6E8A-4147-A177-3AD203B41FA5}">
                      <a16:colId xmlns:a16="http://schemas.microsoft.com/office/drawing/2014/main" val="1643084247"/>
                    </a:ext>
                  </a:extLst>
                </a:gridCol>
              </a:tblGrid>
              <a:tr h="561703">
                <a:tc>
                  <a:txBody>
                    <a:bodyPr/>
                    <a:lstStyle/>
                    <a:p>
                      <a:r>
                        <a:rPr lang="es-MX" smtClean="0"/>
                        <a:t>INSTANCIA NORMATIVA</a:t>
                      </a:r>
                      <a:endParaRPr lang="es-MX"/>
                    </a:p>
                  </a:txBody>
                  <a:tcPr>
                    <a:solidFill>
                      <a:schemeClr val="accent4"/>
                    </a:solidFill>
                  </a:tcPr>
                </a:tc>
                <a:extLst>
                  <a:ext uri="{0D108BD9-81ED-4DB2-BD59-A6C34878D82A}">
                    <a16:rowId xmlns:a16="http://schemas.microsoft.com/office/drawing/2014/main" val="1450910129"/>
                  </a:ext>
                </a:extLst>
              </a:tr>
            </a:tbl>
          </a:graphicData>
        </a:graphic>
      </p:graphicFrame>
      <p:graphicFrame>
        <p:nvGraphicFramePr>
          <p:cNvPr id="6" name="Tabla 5"/>
          <p:cNvGraphicFramePr>
            <a:graphicFrameLocks noGrp="1"/>
          </p:cNvGraphicFramePr>
          <p:nvPr>
            <p:extLst>
              <p:ext uri="{D42A27DB-BD31-4B8C-83A1-F6EECF244321}">
                <p14:modId xmlns:p14="http://schemas.microsoft.com/office/powerpoint/2010/main" val="3374130148"/>
              </p:ext>
            </p:extLst>
          </p:nvPr>
        </p:nvGraphicFramePr>
        <p:xfrm>
          <a:off x="2032000" y="3833370"/>
          <a:ext cx="2513874" cy="587828"/>
        </p:xfrm>
        <a:graphic>
          <a:graphicData uri="http://schemas.openxmlformats.org/drawingml/2006/table">
            <a:tbl>
              <a:tblPr firstRow="1" bandRow="1">
                <a:tableStyleId>{5C22544A-7EE6-4342-B048-85BDC9FD1C3A}</a:tableStyleId>
              </a:tblPr>
              <a:tblGrid>
                <a:gridCol w="2513874">
                  <a:extLst>
                    <a:ext uri="{9D8B030D-6E8A-4147-A177-3AD203B41FA5}">
                      <a16:colId xmlns:a16="http://schemas.microsoft.com/office/drawing/2014/main" val="1148246393"/>
                    </a:ext>
                  </a:extLst>
                </a:gridCol>
              </a:tblGrid>
              <a:tr h="587828">
                <a:tc>
                  <a:txBody>
                    <a:bodyPr/>
                    <a:lstStyle/>
                    <a:p>
                      <a:r>
                        <a:rPr lang="es-MX" smtClean="0"/>
                        <a:t>INSTANCIA EJECUTORA</a:t>
                      </a:r>
                      <a:endParaRPr lang="es-MX"/>
                    </a:p>
                  </a:txBody>
                  <a:tcPr>
                    <a:solidFill>
                      <a:schemeClr val="accent6"/>
                    </a:solidFill>
                  </a:tcPr>
                </a:tc>
                <a:extLst>
                  <a:ext uri="{0D108BD9-81ED-4DB2-BD59-A6C34878D82A}">
                    <a16:rowId xmlns:a16="http://schemas.microsoft.com/office/drawing/2014/main" val="1298412761"/>
                  </a:ext>
                </a:extLst>
              </a:tr>
            </a:tbl>
          </a:graphicData>
        </a:graphic>
      </p:graphicFrame>
      <p:graphicFrame>
        <p:nvGraphicFramePr>
          <p:cNvPr id="7" name="Tabla 6"/>
          <p:cNvGraphicFramePr>
            <a:graphicFrameLocks noGrp="1"/>
          </p:cNvGraphicFramePr>
          <p:nvPr>
            <p:extLst>
              <p:ext uri="{D42A27DB-BD31-4B8C-83A1-F6EECF244321}">
                <p14:modId xmlns:p14="http://schemas.microsoft.com/office/powerpoint/2010/main" val="2386235539"/>
              </p:ext>
            </p:extLst>
          </p:nvPr>
        </p:nvGraphicFramePr>
        <p:xfrm>
          <a:off x="6531428" y="3827145"/>
          <a:ext cx="3435532" cy="587828"/>
        </p:xfrm>
        <a:graphic>
          <a:graphicData uri="http://schemas.openxmlformats.org/drawingml/2006/table">
            <a:tbl>
              <a:tblPr firstRow="1" bandRow="1">
                <a:tableStyleId>{5C22544A-7EE6-4342-B048-85BDC9FD1C3A}</a:tableStyleId>
              </a:tblPr>
              <a:tblGrid>
                <a:gridCol w="3435532">
                  <a:extLst>
                    <a:ext uri="{9D8B030D-6E8A-4147-A177-3AD203B41FA5}">
                      <a16:colId xmlns:a16="http://schemas.microsoft.com/office/drawing/2014/main" val="4165057894"/>
                    </a:ext>
                  </a:extLst>
                </a:gridCol>
              </a:tblGrid>
              <a:tr h="587828">
                <a:tc>
                  <a:txBody>
                    <a:bodyPr/>
                    <a:lstStyle/>
                    <a:p>
                      <a:r>
                        <a:rPr lang="es-MX" smtClean="0"/>
                        <a:t>COMITÉ DE CONTRALORIA SOCIAL</a:t>
                      </a:r>
                      <a:endParaRPr lang="es-MX"/>
                    </a:p>
                  </a:txBody>
                  <a:tcPr>
                    <a:solidFill>
                      <a:schemeClr val="tx2">
                        <a:lumMod val="60000"/>
                        <a:lumOff val="40000"/>
                      </a:schemeClr>
                    </a:solidFill>
                  </a:tcPr>
                </a:tc>
                <a:extLst>
                  <a:ext uri="{0D108BD9-81ED-4DB2-BD59-A6C34878D82A}">
                    <a16:rowId xmlns:a16="http://schemas.microsoft.com/office/drawing/2014/main" val="3439177173"/>
                  </a:ext>
                </a:extLst>
              </a:tr>
            </a:tbl>
          </a:graphicData>
        </a:graphic>
      </p:graphicFrame>
      <p:sp>
        <p:nvSpPr>
          <p:cNvPr id="8" name="Flecha abajo 7"/>
          <p:cNvSpPr/>
          <p:nvPr/>
        </p:nvSpPr>
        <p:spPr>
          <a:xfrm>
            <a:off x="3046621" y="3204277"/>
            <a:ext cx="484632" cy="53557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Flecha derecha 8"/>
          <p:cNvSpPr/>
          <p:nvPr/>
        </p:nvSpPr>
        <p:spPr>
          <a:xfrm>
            <a:off x="5017444" y="3833370"/>
            <a:ext cx="978408" cy="2155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Flecha izquierda 9"/>
          <p:cNvSpPr/>
          <p:nvPr/>
        </p:nvSpPr>
        <p:spPr>
          <a:xfrm>
            <a:off x="5049447" y="4173312"/>
            <a:ext cx="978408" cy="241661"/>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CuadroTexto 2"/>
          <p:cNvSpPr txBox="1"/>
          <p:nvPr/>
        </p:nvSpPr>
        <p:spPr>
          <a:xfrm>
            <a:off x="1941132" y="1706540"/>
            <a:ext cx="3702022" cy="369332"/>
          </a:xfrm>
          <a:prstGeom prst="rect">
            <a:avLst/>
          </a:prstGeom>
          <a:solidFill>
            <a:schemeClr val="accent2">
              <a:lumMod val="60000"/>
              <a:lumOff val="40000"/>
            </a:schemeClr>
          </a:solidFill>
        </p:spPr>
        <p:txBody>
          <a:bodyPr wrap="square" rtlCol="0">
            <a:spAutoFit/>
          </a:bodyPr>
          <a:lstStyle/>
          <a:p>
            <a:r>
              <a:rPr lang="es-MX" smtClean="0">
                <a:solidFill>
                  <a:schemeClr val="bg1"/>
                </a:solidFill>
              </a:rPr>
              <a:t>SECRETARIA</a:t>
            </a:r>
            <a:r>
              <a:rPr lang="es-MX" smtClean="0"/>
              <a:t> </a:t>
            </a:r>
            <a:r>
              <a:rPr lang="es-MX" smtClean="0">
                <a:solidFill>
                  <a:schemeClr val="bg1"/>
                </a:solidFill>
              </a:rPr>
              <a:t>DE LA FUNCION PUBLICA</a:t>
            </a:r>
            <a:endParaRPr lang="es-MX">
              <a:solidFill>
                <a:schemeClr val="bg1"/>
              </a:solidFill>
            </a:endParaRPr>
          </a:p>
        </p:txBody>
      </p:sp>
      <p:sp>
        <p:nvSpPr>
          <p:cNvPr id="11" name="CuadroTexto 10"/>
          <p:cNvSpPr txBox="1"/>
          <p:nvPr/>
        </p:nvSpPr>
        <p:spPr>
          <a:xfrm>
            <a:off x="7448333" y="4885508"/>
            <a:ext cx="1601721" cy="369332"/>
          </a:xfrm>
          <a:prstGeom prst="rect">
            <a:avLst/>
          </a:prstGeom>
          <a:solidFill>
            <a:schemeClr val="accent2">
              <a:lumMod val="75000"/>
            </a:schemeClr>
          </a:solidFill>
        </p:spPr>
        <p:txBody>
          <a:bodyPr wrap="none" rtlCol="0">
            <a:spAutoFit/>
          </a:bodyPr>
          <a:lstStyle/>
          <a:p>
            <a:r>
              <a:rPr lang="es-MX" smtClean="0">
                <a:solidFill>
                  <a:schemeClr val="bg1"/>
                </a:solidFill>
              </a:rPr>
              <a:t>BENEFICIARIOS</a:t>
            </a:r>
            <a:endParaRPr lang="es-MX">
              <a:solidFill>
                <a:schemeClr val="bg1"/>
              </a:solidFill>
            </a:endParaRPr>
          </a:p>
        </p:txBody>
      </p:sp>
      <p:sp>
        <p:nvSpPr>
          <p:cNvPr id="12" name="Flecha abajo 11"/>
          <p:cNvSpPr/>
          <p:nvPr/>
        </p:nvSpPr>
        <p:spPr>
          <a:xfrm>
            <a:off x="3046621" y="2169388"/>
            <a:ext cx="484632" cy="3627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Flecha abajo 12"/>
          <p:cNvSpPr/>
          <p:nvPr/>
        </p:nvSpPr>
        <p:spPr>
          <a:xfrm>
            <a:off x="8137831" y="4480423"/>
            <a:ext cx="222723" cy="33963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4" name="Imagen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2749" y="5662405"/>
            <a:ext cx="1501575" cy="1159922"/>
          </a:xfrm>
          <a:prstGeom prst="rect">
            <a:avLst/>
          </a:prstGeom>
        </p:spPr>
      </p:pic>
    </p:spTree>
    <p:extLst>
      <p:ext uri="{BB962C8B-B14F-4D97-AF65-F5344CB8AC3E}">
        <p14:creationId xmlns:p14="http://schemas.microsoft.com/office/powerpoint/2010/main" val="50113948"/>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ordPictureWatermark182851986" descr="NUEVA HOJA"/>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92777" y="2382"/>
            <a:ext cx="10006150" cy="6853237"/>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p:cNvSpPr txBox="1"/>
          <p:nvPr/>
        </p:nvSpPr>
        <p:spPr>
          <a:xfrm>
            <a:off x="1149531" y="992778"/>
            <a:ext cx="9849396" cy="4278094"/>
          </a:xfrm>
          <a:prstGeom prst="rect">
            <a:avLst/>
          </a:prstGeom>
          <a:noFill/>
        </p:spPr>
        <p:txBody>
          <a:bodyPr wrap="square" rtlCol="0">
            <a:spAutoFit/>
          </a:bodyPr>
          <a:lstStyle/>
          <a:p>
            <a:r>
              <a:rPr lang="es-MX" sz="2800" b="1"/>
              <a:t>2.- COMITES DE CONTRALORIA </a:t>
            </a:r>
            <a:r>
              <a:rPr lang="es-MX" sz="2800" b="1" smtClean="0"/>
              <a:t>SOCIAL</a:t>
            </a:r>
          </a:p>
          <a:p>
            <a:endParaRPr lang="es-MX" sz="2800" b="1"/>
          </a:p>
          <a:p>
            <a:pPr algn="just"/>
            <a:r>
              <a:rPr lang="es-MX" sz="2400"/>
              <a:t>Para dar cumplimiento con los “Lineamientos para la Promoción y Operación de la Contraloría Social en los Programas Federales de desarrollo social” se deberá integrar el Comité de Contraloría Social (CCS) en cada IE beneficiada en el marco del PROFEXCE, cuyos proyectos resultaron evaluados favorablemente durante el proceso de Evaluación del Programa, mismos que estarán conformados por los beneficiarios indirectos del Programa (docentes y/o alumnos y/o personal administrativo), de tal forma que se promoverá la participación de hombres y mujeres para que sea equitativo el número entre ellos. </a:t>
            </a:r>
            <a:endParaRPr lang="es-MX" sz="2400" b="1"/>
          </a:p>
        </p:txBody>
      </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2749" y="5662405"/>
            <a:ext cx="1501575" cy="1159922"/>
          </a:xfrm>
          <a:prstGeom prst="rect">
            <a:avLst/>
          </a:prstGeom>
        </p:spPr>
      </p:pic>
    </p:spTree>
    <p:extLst>
      <p:ext uri="{BB962C8B-B14F-4D97-AF65-F5344CB8AC3E}">
        <p14:creationId xmlns:p14="http://schemas.microsoft.com/office/powerpoint/2010/main" val="4264516545"/>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7.01.13"/>
  <p:tag name="AS_TITLE" val="Aspose.Slides for .NET 4.0"/>
  <p:tag name="AS_VERSION" val="16.12.1.0"/>
</p:tagLst>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4063</TotalTime>
  <Words>2185</Words>
  <Application>Microsoft Office PowerPoint</Application>
  <PresentationFormat>Panorámica</PresentationFormat>
  <Paragraphs>178</Paragraphs>
  <Slides>66</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66</vt:i4>
      </vt:variant>
    </vt:vector>
  </HeadingPairs>
  <TitlesOfParts>
    <vt:vector size="71" baseType="lpstr">
      <vt:lpstr>Arial</vt:lpstr>
      <vt:lpstr>Calibri</vt:lpstr>
      <vt:lpstr>Calibri Light</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EQUIPO</dc:creator>
  <cp:lastModifiedBy>EQUIPO </cp:lastModifiedBy>
  <cp:revision>69</cp:revision>
  <dcterms:created xsi:type="dcterms:W3CDTF">2020-11-22T20:35:09Z</dcterms:created>
  <dcterms:modified xsi:type="dcterms:W3CDTF">2021-01-30T04:51:15Z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3144854</vt:lpwstr>
  </property>
  <property fmtid="{D5CDD505-2E9C-101B-9397-08002B2CF9AE}" pid="3" name="NXPowerLiteSettings">
    <vt:lpwstr>C7000400038000</vt:lpwstr>
  </property>
  <property fmtid="{D5CDD505-2E9C-101B-9397-08002B2CF9AE}" pid="4" name="NXPowerLiteVersion">
    <vt:lpwstr>S9.0.3</vt:lpwstr>
  </property>
</Properties>
</file>